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0" r:id="rId5"/>
    <p:sldId id="262" r:id="rId6"/>
    <p:sldId id="261" r:id="rId7"/>
    <p:sldId id="264" r:id="rId8"/>
    <p:sldId id="266" r:id="rId9"/>
    <p:sldId id="265" r:id="rId10"/>
    <p:sldId id="267" r:id="rId11"/>
    <p:sldId id="268" r:id="rId12"/>
    <p:sldId id="269" r:id="rId13"/>
    <p:sldId id="270" r:id="rId14"/>
    <p:sldId id="277" r:id="rId15"/>
    <p:sldId id="271" r:id="rId16"/>
    <p:sldId id="272" r:id="rId17"/>
    <p:sldId id="273" r:id="rId18"/>
    <p:sldId id="274" r:id="rId19"/>
    <p:sldId id="275" r:id="rId20"/>
    <p:sldId id="276" r:id="rId21"/>
    <p:sldId id="278" r:id="rId22"/>
    <p:sldId id="279" r:id="rId23"/>
    <p:sldId id="263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09"/>
    <p:restoredTop sz="94869"/>
  </p:normalViewPr>
  <p:slideViewPr>
    <p:cSldViewPr snapToGrid="0" snapToObjects="1">
      <p:cViewPr varScale="1">
        <p:scale>
          <a:sx n="86" d="100"/>
          <a:sy n="86" d="100"/>
        </p:scale>
        <p:origin x="248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CDCE54-AD30-864C-AF56-07ACA3D95C14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45CE16-A9D4-5E45-A122-EA939E9B36E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2954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CE16-A9D4-5E45-A122-EA939E9B36EB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53903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CE16-A9D4-5E45-A122-EA939E9B36EB}" type="slidenum">
              <a:rPr kumimoji="1" lang="ko-KR" altLang="en-US" smtClean="0"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36431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CE16-A9D4-5E45-A122-EA939E9B36EB}" type="slidenum">
              <a:rPr kumimoji="1" lang="ko-KR" altLang="en-US" smtClean="0"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14251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CE16-A9D4-5E45-A122-EA939E9B36EB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53946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CE16-A9D4-5E45-A122-EA939E9B36EB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946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CE16-A9D4-5E45-A122-EA939E9B36EB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53409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CE16-A9D4-5E45-A122-EA939E9B36EB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3669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CE16-A9D4-5E45-A122-EA939E9B36EB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4179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CE16-A9D4-5E45-A122-EA939E9B36EB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615167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CE16-A9D4-5E45-A122-EA939E9B36EB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9700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CE16-A9D4-5E45-A122-EA939E9B36EB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5825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62DAA3-9783-4948-8654-F8A50DCC0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F6AB380-3817-BB49-B596-C0209D3BEA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370635-AC15-FA46-A238-880D03D30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C1A05A-6787-0844-AD6B-E37AAA158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3E09D2-CEF9-BE45-B280-CD63FE4D0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29396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1976B9-238F-2B40-AAEE-C0C21873A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E9CAB9-62C2-044B-B1B7-1419DF5726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6261C6-1A52-6E49-99A3-7037205E5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B1CBD8-E3E6-8242-BE06-466BB17E6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B3BB3-26FB-A04A-A398-5AE4B724C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9931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AE9CD6B-D3F6-FF44-BB4E-FC40158C78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EE228C-4677-5145-88B8-2926D94FC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5B66B2-493A-AB46-999E-EC4395CA9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F4BFA1-4FB4-4247-97EE-4EB35BF48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5AAE45-C9E8-624C-966C-E176B34BA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12909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F47EBF-923B-EB45-B034-D1038FE83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5E09E8-1F94-1D49-9632-21DF27EE5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6D7D40-EE5C-4E40-B5D4-C5AA7CC7E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E035CA-50E3-864E-A43E-181D8BAD5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7753D2-0EFB-8F40-83C6-C597BF0B5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31229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DFC8C2-2362-6041-ADFB-3708A2FEA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0D7E24-7E13-A448-A94E-6837A70E1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A9D7D0-52F5-414D-9FD1-E753FBFF0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ECC37C-4BD3-574F-80A3-E9EF70AE0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EAE851-FD82-F64E-AD3E-830C77F36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79907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FBF816-58AB-EB41-8A67-77D37A74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C8206C-A2CC-7340-8E2C-9004A79459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485A27-F1D8-1D41-A59D-6FCD34E481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503C5E-413E-2B4D-A44D-51C15A625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D5FAA5-8B76-B442-8695-B6DEA114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C9E12F-8137-3348-A50C-DDBCF933C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1559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0F4EFF-B5BF-B14D-A261-C2B12B0E3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37399E-7516-1244-BB7A-7FEC08F39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F33ABF-2E24-464D-89BE-1780CE55E1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3A952D-580F-A248-A372-A7C6AFB61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3F986A2-B1D9-AF4D-8B75-2DABC445BA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DF15400-7A0B-E044-A568-2709079DE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2042735-EA51-E14F-BF24-9B86E622F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E9D1F6-5A22-224D-9FB4-3406CE8B4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8199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861D51-6F44-3749-BB55-780D1053A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B077291-11F1-0B4A-BFA1-D6255076D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010631-DDF2-E84F-9577-C770D3957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BCBBE9-9D1F-6541-A3DE-232A47FDA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0457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8EC4176-0DE6-514A-9943-C3CCA0292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41DC135-524B-6A41-9805-E8045826B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31D95F-8381-4445-A290-DBD6B6609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7664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E3DDBF-221D-2F4E-ABF2-004563465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616D97-B81B-0145-B65B-C02B7EAB0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3C61826-0070-EE4B-B43B-D33B0109A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2D7E88-6BC4-1A4C-90B0-654351667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D0D2B1-0220-1746-8FAE-F11369833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40BAB1-2881-024A-9E29-B4B217D54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90228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4EE977-7263-8447-9B4B-2090E2CA4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B23479-B0D4-304F-A0D6-F06EA28898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B326C0-FEBC-8142-B3E6-2B0EDBF04E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22511C-2D75-0F41-AB6F-D679E54FE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379C46-BF6E-FC4A-A433-8CB9BDE7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70E2F9-CEA7-1744-A9BD-9D4164F6E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1467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AAA6F13-6008-7947-8034-CC2AEC4A9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6C3AEF-21F1-DE42-9CE4-346020D32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3241C8-8D9F-414C-84F9-5795EE2B17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C469E-0953-7A44-865A-CAC46A2A0A8C}" type="datetimeFigureOut">
              <a:rPr kumimoji="1" lang="ko-KR" altLang="en-US" smtClean="0"/>
              <a:t>2020. 7. 26.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076279-342A-C541-B4D8-F8B0FA51A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4D84E5-775F-FD4C-8D7D-C63C8B6CFB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13392-8401-A54A-9E53-FA4997000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9163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tiff"/><Relationship Id="rId5" Type="http://schemas.openxmlformats.org/officeDocument/2006/relationships/image" Target="../media/image3.tiff"/><Relationship Id="rId4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A88E74-F7E5-5445-B75B-3644556415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Spring Security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866566-30E4-8841-9556-C442C61E37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7133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C6B160-43A9-494C-83AC-B20B29B95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sz="4800" dirty="0" err="1"/>
              <a:t>AnonymousAuthenticationFilter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53F6AA-FE67-EE4C-AD68-ADCF4081D5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13835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5764D4-EB35-FA4F-8620-3DF5CD766C40}"/>
              </a:ext>
            </a:extLst>
          </p:cNvPr>
          <p:cNvSpPr txBox="1"/>
          <p:nvPr/>
        </p:nvSpPr>
        <p:spPr>
          <a:xfrm>
            <a:off x="725715" y="1582057"/>
            <a:ext cx="7652166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인증을 받지 않은 사용자는 </a:t>
            </a:r>
            <a:r>
              <a:rPr kumimoji="1" lang="en-US" altLang="ko-KR" dirty="0"/>
              <a:t>Anonymous </a:t>
            </a:r>
            <a:r>
              <a:rPr kumimoji="1" lang="ko-KR" altLang="en-US" dirty="0"/>
              <a:t>로 인식해서 처리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즉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익명사용자에 대한 인증 처리 필터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익명사용자와 인증된 사용자를 구별해서 처리하는 용도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인증 객체를 세션에 저장하지 않는다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7576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0F775DC-9A12-9E49-8195-71DD54225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148" y="1521810"/>
            <a:ext cx="866101" cy="86610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A4451B6-DFFA-364F-888D-50F337FCDF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9775" y="2043608"/>
            <a:ext cx="865786" cy="8621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79DE71-7437-9848-964B-1E4A37729B79}"/>
              </a:ext>
            </a:extLst>
          </p:cNvPr>
          <p:cNvSpPr txBox="1"/>
          <p:nvPr/>
        </p:nvSpPr>
        <p:spPr>
          <a:xfrm>
            <a:off x="4088774" y="1221075"/>
            <a:ext cx="1291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인증요청</a:t>
            </a:r>
            <a:endParaRPr kumimoji="1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6C1F96-3B8B-344A-AB95-02B21913BE3D}"/>
              </a:ext>
            </a:extLst>
          </p:cNvPr>
          <p:cNvSpPr txBox="1"/>
          <p:nvPr/>
        </p:nvSpPr>
        <p:spPr>
          <a:xfrm>
            <a:off x="1201176" y="741647"/>
            <a:ext cx="1712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/>
              <a:t>Client</a:t>
            </a:r>
          </a:p>
          <a:p>
            <a:r>
              <a:rPr kumimoji="1" lang="en-US" altLang="ko-KR" sz="2400" b="1" dirty="0"/>
              <a:t>(Browser)</a:t>
            </a:r>
            <a:endParaRPr kumimoji="1" lang="ko-KR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91C0AC-04CE-0A4C-8A88-DFF11CC14E61}"/>
              </a:ext>
            </a:extLst>
          </p:cNvPr>
          <p:cNvSpPr txBox="1"/>
          <p:nvPr/>
        </p:nvSpPr>
        <p:spPr>
          <a:xfrm>
            <a:off x="7910175" y="741647"/>
            <a:ext cx="1181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/>
              <a:t>Server</a:t>
            </a:r>
            <a:endParaRPr kumimoji="1" lang="ko-KR" altLang="en-US" sz="2400" b="1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DB5E36C-1A9F-CB4E-B98D-B513946D72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7113" y="1277699"/>
            <a:ext cx="2441595" cy="1354322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8EB4DA2E-73BC-1E45-A725-2ED77070E6C6}"/>
              </a:ext>
            </a:extLst>
          </p:cNvPr>
          <p:cNvCxnSpPr>
            <a:cxnSpLocks/>
          </p:cNvCxnSpPr>
          <p:nvPr/>
        </p:nvCxnSpPr>
        <p:spPr>
          <a:xfrm>
            <a:off x="2925561" y="1626781"/>
            <a:ext cx="410424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0D46B3F-9269-654C-A3BA-3BF185252A94}"/>
              </a:ext>
            </a:extLst>
          </p:cNvPr>
          <p:cNvSpPr txBox="1"/>
          <p:nvPr/>
        </p:nvSpPr>
        <p:spPr>
          <a:xfrm>
            <a:off x="7124425" y="2899599"/>
            <a:ext cx="3003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Session</a:t>
            </a:r>
            <a:r>
              <a:rPr kumimoji="1"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에 </a:t>
            </a:r>
            <a:r>
              <a:rPr kumimoji="1"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</a:t>
            </a:r>
            <a:r>
              <a:rPr kumimoji="1"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객체 저장</a:t>
            </a:r>
            <a:endParaRPr kumimoji="1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 == null ??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D307AD-5B69-DA4A-8CD4-BEDC860AD40C}"/>
              </a:ext>
            </a:extLst>
          </p:cNvPr>
          <p:cNvSpPr txBox="1"/>
          <p:nvPr/>
        </p:nvSpPr>
        <p:spPr>
          <a:xfrm>
            <a:off x="7124425" y="3943117"/>
            <a:ext cx="30034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Spring Security</a:t>
            </a:r>
          </a:p>
          <a:p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 == null 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이면</a:t>
            </a:r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AnonymousAuthenticationToken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객체를 발급해준다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null 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데이터는 장애의 위험이 있기 때문에 논리적인 </a:t>
            </a:r>
            <a:r>
              <a:rPr kumimoji="1"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로직을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타도록 체계화한 것이 아닐까 하는 </a:t>
            </a:r>
            <a:r>
              <a:rPr kumimoji="1"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뇌피셜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F1984E-C557-E349-B64F-0FA0FF19B0DE}"/>
              </a:ext>
            </a:extLst>
          </p:cNvPr>
          <p:cNvSpPr txBox="1"/>
          <p:nvPr/>
        </p:nvSpPr>
        <p:spPr>
          <a:xfrm>
            <a:off x="3242358" y="4006617"/>
            <a:ext cx="35362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Spring Security </a:t>
            </a:r>
            <a:r>
              <a:rPr kumimoji="1"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사용하지 않을 경우</a:t>
            </a:r>
            <a:endParaRPr kumimoji="1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보통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User == null 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이면 </a:t>
            </a:r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인증되지 않은 사용자로 간주하여 별도의 처리</a:t>
            </a:r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로그인 페이지로 이동 등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을 수행</a:t>
            </a:r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354D94E-5EFA-AC4F-B630-707CCC3805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1374" y="1934710"/>
            <a:ext cx="9398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041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그룹 62">
            <a:extLst>
              <a:ext uri="{FF2B5EF4-FFF2-40B4-BE49-F238E27FC236}">
                <a16:creationId xmlns:a16="http://schemas.microsoft.com/office/drawing/2014/main" id="{661B53B6-7C68-D340-9F73-8E64527190BF}"/>
              </a:ext>
            </a:extLst>
          </p:cNvPr>
          <p:cNvGrpSpPr/>
          <p:nvPr/>
        </p:nvGrpSpPr>
        <p:grpSpPr>
          <a:xfrm>
            <a:off x="4451055" y="305423"/>
            <a:ext cx="799536" cy="752840"/>
            <a:chOff x="4051287" y="305423"/>
            <a:chExt cx="1464499" cy="1422795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8E314CD9-2A9B-214E-8B4A-71E6C47A8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1287" y="788418"/>
              <a:ext cx="939800" cy="939800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6B46A35-CE42-7D4A-908A-B41BB802A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92373" y="305423"/>
              <a:ext cx="866101" cy="866101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85794949-7D72-FB44-BB9F-97934A432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50000" y="827221"/>
              <a:ext cx="865786" cy="862194"/>
            </a:xfrm>
            <a:prstGeom prst="rect">
              <a:avLst/>
            </a:prstGeom>
          </p:spPr>
        </p:pic>
      </p:grp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63DE3132-788C-E44B-92CC-09B26C9B8F01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4850822" y="1037732"/>
            <a:ext cx="930" cy="102518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605F003-28F6-4544-8F53-D0A140CE164A}"/>
              </a:ext>
            </a:extLst>
          </p:cNvPr>
          <p:cNvSpPr txBox="1"/>
          <p:nvPr/>
        </p:nvSpPr>
        <p:spPr>
          <a:xfrm>
            <a:off x="4877734" y="1330498"/>
            <a:ext cx="1165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request</a:t>
            </a:r>
            <a:endParaRPr kumimoji="1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27079DE-B648-AB43-AED2-AF9A79907FE0}"/>
              </a:ext>
            </a:extLst>
          </p:cNvPr>
          <p:cNvSpPr/>
          <p:nvPr/>
        </p:nvSpPr>
        <p:spPr>
          <a:xfrm>
            <a:off x="3022289" y="2062920"/>
            <a:ext cx="3658925" cy="5029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 err="1">
                <a:solidFill>
                  <a:schemeClr val="bg1"/>
                </a:solidFill>
              </a:rPr>
              <a:t>AnonymousAuthenticationFilter</a:t>
            </a:r>
            <a:endParaRPr kumimoji="1"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87FE78B-31FC-3942-971B-9EAC1DC5A4B8}"/>
              </a:ext>
            </a:extLst>
          </p:cNvPr>
          <p:cNvSpPr/>
          <p:nvPr/>
        </p:nvSpPr>
        <p:spPr>
          <a:xfrm>
            <a:off x="3021360" y="3046802"/>
            <a:ext cx="3658925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accent1"/>
                </a:solidFill>
              </a:rPr>
              <a:t>Authentication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EE3AF3-DA52-334F-82A0-876957004351}"/>
              </a:ext>
            </a:extLst>
          </p:cNvPr>
          <p:cNvSpPr/>
          <p:nvPr/>
        </p:nvSpPr>
        <p:spPr>
          <a:xfrm>
            <a:off x="274586" y="3046802"/>
            <a:ext cx="1741170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600" b="1" dirty="0" err="1">
                <a:solidFill>
                  <a:schemeClr val="accent1"/>
                </a:solidFill>
              </a:rPr>
              <a:t>Chain.doFilter</a:t>
            </a:r>
            <a:endParaRPr kumimoji="1" lang="ko-KR" altLang="en-US" sz="1600" b="1" dirty="0">
              <a:solidFill>
                <a:schemeClr val="accent1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242E11A-2731-F84D-A888-B6886AA20381}"/>
              </a:ext>
            </a:extLst>
          </p:cNvPr>
          <p:cNvCxnSpPr>
            <a:cxnSpLocks/>
            <a:stCxn id="8" idx="3"/>
            <a:endCxn id="40" idx="1"/>
          </p:cNvCxnSpPr>
          <p:nvPr/>
        </p:nvCxnSpPr>
        <p:spPr>
          <a:xfrm>
            <a:off x="6680285" y="3298262"/>
            <a:ext cx="880825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441A9141-BC3F-584B-95D6-CF7969B2FAED}"/>
              </a:ext>
            </a:extLst>
          </p:cNvPr>
          <p:cNvCxnSpPr>
            <a:cxnSpLocks/>
            <a:stCxn id="8" idx="1"/>
            <a:endCxn id="9" idx="3"/>
          </p:cNvCxnSpPr>
          <p:nvPr/>
        </p:nvCxnSpPr>
        <p:spPr>
          <a:xfrm flipH="1">
            <a:off x="2015756" y="3298262"/>
            <a:ext cx="1005604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7BA6FEF-FE07-FA4B-87BC-E9900903AC1A}"/>
              </a:ext>
            </a:extLst>
          </p:cNvPr>
          <p:cNvCxnSpPr>
            <a:cxnSpLocks/>
            <a:stCxn id="40" idx="2"/>
            <a:endCxn id="50" idx="0"/>
          </p:cNvCxnSpPr>
          <p:nvPr/>
        </p:nvCxnSpPr>
        <p:spPr>
          <a:xfrm>
            <a:off x="8957522" y="3549722"/>
            <a:ext cx="2328" cy="36933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0A2B25F-8398-5549-B1BF-D09E69BE8081}"/>
              </a:ext>
            </a:extLst>
          </p:cNvPr>
          <p:cNvSpPr txBox="1"/>
          <p:nvPr/>
        </p:nvSpPr>
        <p:spPr>
          <a:xfrm>
            <a:off x="2284886" y="2928930"/>
            <a:ext cx="573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yes</a:t>
            </a:r>
            <a:endParaRPr kumimoji="1" lang="ko-KR" altLang="en-US" b="1" dirty="0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87783078-8375-2D46-BA66-76FF43550E89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4850823" y="2565840"/>
            <a:ext cx="929" cy="48096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ABE5667-7F60-A943-AC63-F64274D04E96}"/>
              </a:ext>
            </a:extLst>
          </p:cNvPr>
          <p:cNvSpPr/>
          <p:nvPr/>
        </p:nvSpPr>
        <p:spPr>
          <a:xfrm>
            <a:off x="7561110" y="3046802"/>
            <a:ext cx="2792824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>
                <a:solidFill>
                  <a:schemeClr val="accent1"/>
                </a:solidFill>
              </a:rPr>
              <a:t>Anonymous</a:t>
            </a:r>
          </a:p>
          <a:p>
            <a:pPr algn="ctr"/>
            <a:r>
              <a:rPr kumimoji="1" lang="en-US" altLang="ko-KR" sz="1400" b="1" dirty="0" err="1">
                <a:solidFill>
                  <a:schemeClr val="accent1"/>
                </a:solidFill>
              </a:rPr>
              <a:t>AuthenticationToken</a:t>
            </a:r>
            <a:endParaRPr kumimoji="1" lang="en-US" altLang="ko-KR" sz="1400" b="1" dirty="0">
              <a:solidFill>
                <a:schemeClr val="accent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5DEDC0E-B6A8-7547-B61D-5E3E7CFAFD29}"/>
              </a:ext>
            </a:extLst>
          </p:cNvPr>
          <p:cNvSpPr txBox="1"/>
          <p:nvPr/>
        </p:nvSpPr>
        <p:spPr>
          <a:xfrm>
            <a:off x="6903600" y="2928930"/>
            <a:ext cx="573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No</a:t>
            </a:r>
            <a:endParaRPr kumimoji="1" lang="ko-KR" altLang="en-US" b="1" dirty="0"/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E86F644E-3A2B-4841-8276-ECCD708392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66400" y="5177977"/>
            <a:ext cx="979239" cy="979239"/>
          </a:xfrm>
          <a:prstGeom prst="rect">
            <a:avLst/>
          </a:prstGeom>
        </p:spPr>
      </p:pic>
      <p:sp>
        <p:nvSpPr>
          <p:cNvPr id="50" name="직사각형 49">
            <a:extLst>
              <a:ext uri="{FF2B5EF4-FFF2-40B4-BE49-F238E27FC236}">
                <a16:creationId xmlns:a16="http://schemas.microsoft.com/office/drawing/2014/main" id="{17B74F68-92E1-D141-B040-C75FAD2BDF0A}"/>
              </a:ext>
            </a:extLst>
          </p:cNvPr>
          <p:cNvSpPr/>
          <p:nvPr/>
        </p:nvSpPr>
        <p:spPr>
          <a:xfrm>
            <a:off x="7353299" y="3919054"/>
            <a:ext cx="3213101" cy="229163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r>
              <a:rPr kumimoji="1" lang="en-US" altLang="ko-KR" b="1" dirty="0" err="1">
                <a:solidFill>
                  <a:schemeClr val="bg1"/>
                </a:solidFill>
              </a:rPr>
              <a:t>SecurityContextHolder</a:t>
            </a:r>
            <a:endParaRPr kumimoji="1"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0721DA36-F50D-FD4A-8670-B2DA060BA713}"/>
              </a:ext>
            </a:extLst>
          </p:cNvPr>
          <p:cNvSpPr/>
          <p:nvPr/>
        </p:nvSpPr>
        <p:spPr>
          <a:xfrm>
            <a:off x="7633363" y="4410928"/>
            <a:ext cx="2656853" cy="155844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rtlCol="0" anchor="t" anchorCtr="0"/>
          <a:lstStyle/>
          <a:p>
            <a:pPr algn="ctr"/>
            <a:r>
              <a:rPr kumimoji="1" lang="en-US" altLang="ko-KR" b="1" dirty="0" err="1">
                <a:solidFill>
                  <a:schemeClr val="accent1"/>
                </a:solidFill>
              </a:rPr>
              <a:t>SecurityContext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629307A-4D8C-3041-9E52-7F55DC96A72E}"/>
              </a:ext>
            </a:extLst>
          </p:cNvPr>
          <p:cNvSpPr/>
          <p:nvPr/>
        </p:nvSpPr>
        <p:spPr>
          <a:xfrm>
            <a:off x="7795565" y="4821547"/>
            <a:ext cx="2300935" cy="8460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rtlCol="0" anchor="t" anchorCtr="0"/>
          <a:lstStyle/>
          <a:p>
            <a:pPr algn="ctr"/>
            <a:r>
              <a:rPr kumimoji="1" lang="en-US" altLang="ko-KR" sz="1400" b="1" dirty="0">
                <a:solidFill>
                  <a:schemeClr val="accent1"/>
                </a:solidFill>
              </a:rPr>
              <a:t>Authentication</a:t>
            </a:r>
          </a:p>
          <a:p>
            <a:pPr algn="ctr"/>
            <a:r>
              <a:rPr kumimoji="1" lang="en-US" altLang="ko-KR" sz="1400" dirty="0" err="1">
                <a:solidFill>
                  <a:schemeClr val="accent1"/>
                </a:solidFill>
              </a:rPr>
              <a:t>anonymousUser</a:t>
            </a:r>
            <a:endParaRPr kumimoji="1" lang="en-US" altLang="ko-KR" sz="1400" dirty="0">
              <a:solidFill>
                <a:schemeClr val="accent1"/>
              </a:solidFill>
            </a:endParaRPr>
          </a:p>
          <a:p>
            <a:pPr algn="ctr"/>
            <a:r>
              <a:rPr kumimoji="1" lang="en-US" altLang="ko-KR" sz="1400" dirty="0">
                <a:solidFill>
                  <a:schemeClr val="accent1"/>
                </a:solidFill>
              </a:rPr>
              <a:t>ROLE_ANONYMOUS</a:t>
            </a:r>
            <a:endParaRPr kumimoji="1" lang="ko-KR" altLang="en-US" sz="1400" dirty="0">
              <a:solidFill>
                <a:schemeClr val="accent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691A2C5-33A6-5447-9ABD-2E8D93358080}"/>
              </a:ext>
            </a:extLst>
          </p:cNvPr>
          <p:cNvSpPr txBox="1"/>
          <p:nvPr/>
        </p:nvSpPr>
        <p:spPr>
          <a:xfrm>
            <a:off x="6874764" y="602722"/>
            <a:ext cx="4898136" cy="2272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인증에 실패하거나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로그인 되지 않은 사용자가 인증이 걸려있는 페이지에 </a:t>
            </a:r>
            <a:r>
              <a:rPr kumimoji="1"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접근시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</a:t>
            </a:r>
          </a:p>
          <a:p>
            <a:pPr>
              <a:lnSpc>
                <a:spcPct val="150000"/>
              </a:lnSpc>
            </a:pPr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인증 토큰을 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null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로 뱉어내는 것이 아니라</a:t>
            </a:r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AnonymousAuthenticationToken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객체를 생성해서 </a:t>
            </a:r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SecurityContextHolder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에 해당 </a:t>
            </a:r>
            <a:r>
              <a:rPr kumimoji="1"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AuthenticationToken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객체를 저장한다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단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인증 객체를 세션에 저장하지는 않는다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809CFFC-4DA1-6741-893D-F20C88F3F5FC}"/>
              </a:ext>
            </a:extLst>
          </p:cNvPr>
          <p:cNvSpPr txBox="1"/>
          <p:nvPr/>
        </p:nvSpPr>
        <p:spPr>
          <a:xfrm>
            <a:off x="91922" y="1998916"/>
            <a:ext cx="2735888" cy="88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인증에 성공하면 </a:t>
            </a:r>
            <a:r>
              <a:rPr kumimoji="1"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FilterChainProxy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는 </a:t>
            </a:r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인증 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Filter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처리의 흐름을 </a:t>
            </a:r>
            <a:endParaRPr kumimoji="1"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현재 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Filter 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에서 다음 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Filter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로 넘긴다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9739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AD14B0-5E82-E54A-A62A-A163143DF322}"/>
              </a:ext>
            </a:extLst>
          </p:cNvPr>
          <p:cNvSpPr txBox="1"/>
          <p:nvPr/>
        </p:nvSpPr>
        <p:spPr>
          <a:xfrm>
            <a:off x="725714" y="1582057"/>
            <a:ext cx="8786585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샘플 디버깅을 위한 </a:t>
            </a:r>
            <a:r>
              <a:rPr kumimoji="1" lang="en-US" altLang="ko-KR" dirty="0"/>
              <a:t>Spring Boot </a:t>
            </a:r>
            <a:r>
              <a:rPr kumimoji="1" lang="ko-KR" altLang="en-US" dirty="0"/>
              <a:t>프로젝트 생성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dirty="0"/>
              <a:t>Spring </a:t>
            </a:r>
            <a:r>
              <a:rPr kumimoji="1" lang="en-US" altLang="ko-KR" dirty="0" err="1"/>
              <a:t>Initializr</a:t>
            </a:r>
            <a:r>
              <a:rPr kumimoji="1" lang="en-US" altLang="ko-KR" dirty="0"/>
              <a:t> </a:t>
            </a:r>
            <a:r>
              <a:rPr kumimoji="1" lang="ko-KR" altLang="en-US" dirty="0"/>
              <a:t>로 생성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dirty="0"/>
              <a:t>Web, JPA, </a:t>
            </a:r>
            <a:r>
              <a:rPr kumimoji="1" lang="en-US" altLang="ko-KR" dirty="0" err="1"/>
              <a:t>thymeleaf</a:t>
            </a:r>
            <a:r>
              <a:rPr kumimoji="1" lang="en-US" altLang="ko-KR" dirty="0"/>
              <a:t>, Spring Security </a:t>
            </a:r>
            <a:r>
              <a:rPr kumimoji="1" lang="ko-KR" altLang="en-US" dirty="0" err="1"/>
              <a:t>를</a:t>
            </a:r>
            <a:r>
              <a:rPr kumimoji="1" lang="en-US" altLang="ko-KR" dirty="0"/>
              <a:t> </a:t>
            </a:r>
            <a:r>
              <a:rPr kumimoji="1" lang="ko-KR" altLang="en-US" dirty="0"/>
              <a:t>의존성으로 추가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시큐리티</a:t>
            </a:r>
            <a:r>
              <a:rPr kumimoji="1" lang="ko-KR" altLang="en-US" dirty="0"/>
              <a:t> 설정 추가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인증을 위한 샘플 </a:t>
            </a:r>
            <a:r>
              <a:rPr kumimoji="1" lang="ko-KR" altLang="en-US" dirty="0" err="1"/>
              <a:t>인메모리</a:t>
            </a:r>
            <a:r>
              <a:rPr kumimoji="1" lang="ko-KR" altLang="en-US" dirty="0"/>
              <a:t> 인증 계정 </a:t>
            </a:r>
            <a:r>
              <a:rPr kumimoji="1" lang="en-US" altLang="ko-KR" dirty="0"/>
              <a:t>ID/PW </a:t>
            </a:r>
            <a:r>
              <a:rPr kumimoji="1" lang="ko-KR" altLang="en-US" dirty="0"/>
              <a:t>생성 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application.properties</a:t>
            </a:r>
            <a:r>
              <a:rPr kumimoji="1"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29016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BA0414-DC31-A244-B8E0-381877D35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64" y="2509150"/>
            <a:ext cx="9132628" cy="42953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730534-F967-0349-AD0C-02E5A168158B}"/>
              </a:ext>
            </a:extLst>
          </p:cNvPr>
          <p:cNvSpPr txBox="1"/>
          <p:nvPr/>
        </p:nvSpPr>
        <p:spPr>
          <a:xfrm>
            <a:off x="0" y="5080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b="1" dirty="0" err="1"/>
              <a:t>MySecurityConfig</a:t>
            </a:r>
            <a:endParaRPr kumimoji="1" lang="ko-KR" alt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D35A7F-33A8-7A45-B47A-5ACF827B0F81}"/>
              </a:ext>
            </a:extLst>
          </p:cNvPr>
          <p:cNvSpPr txBox="1"/>
          <p:nvPr/>
        </p:nvSpPr>
        <p:spPr>
          <a:xfrm>
            <a:off x="267364" y="732164"/>
            <a:ext cx="9132628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/>
              <a:t>디버깅용 테스트를 위한 설정 </a:t>
            </a:r>
            <a:r>
              <a:rPr kumimoji="1" lang="en-US" altLang="ko-KR" dirty="0" err="1"/>
              <a:t>MySecurityConfig.java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en-US" altLang="ko-KR" dirty="0"/>
              <a:t>Anonymous </a:t>
            </a:r>
            <a:r>
              <a:rPr kumimoji="1" lang="ko-KR" altLang="en-US" dirty="0"/>
              <a:t>사용자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익명사용자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테스트 하므로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별다른 설정 없이 아래의 설정 적용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모든 </a:t>
            </a:r>
            <a:r>
              <a:rPr kumimoji="1" lang="en-US" altLang="ko-KR" dirty="0"/>
              <a:t>request</a:t>
            </a:r>
            <a:r>
              <a:rPr kumimoji="1" lang="ko-KR" altLang="en-US" dirty="0"/>
              <a:t> 에 대해 인증을 수행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dirty="0"/>
              <a:t>Form </a:t>
            </a:r>
            <a:r>
              <a:rPr kumimoji="1" lang="ko-KR" altLang="en-US" dirty="0"/>
              <a:t>인증 처리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81790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EA6A71D-3C5D-5B47-9A1D-C0D6C42D1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700" y="3124200"/>
            <a:ext cx="4546600" cy="60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6D8050-0A0B-AA4C-B19E-B3B26D692CA7}"/>
              </a:ext>
            </a:extLst>
          </p:cNvPr>
          <p:cNvSpPr txBox="1"/>
          <p:nvPr/>
        </p:nvSpPr>
        <p:spPr>
          <a:xfrm>
            <a:off x="0" y="5080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b="1" dirty="0" err="1"/>
              <a:t>application.properties</a:t>
            </a:r>
            <a:endParaRPr kumimoji="1" lang="ko-KR" altLang="en-US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108F72-951B-5E4E-9C25-7FD5BB00591E}"/>
              </a:ext>
            </a:extLst>
          </p:cNvPr>
          <p:cNvSpPr txBox="1"/>
          <p:nvPr/>
        </p:nvSpPr>
        <p:spPr>
          <a:xfrm>
            <a:off x="267364" y="732164"/>
            <a:ext cx="4548809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 err="1"/>
              <a:t>디버깅시</a:t>
            </a:r>
            <a:r>
              <a:rPr kumimoji="1" lang="ko-KR" altLang="en-US" dirty="0"/>
              <a:t> 사용할 </a:t>
            </a:r>
            <a:r>
              <a:rPr kumimoji="1" lang="en-US" altLang="ko-KR" dirty="0"/>
              <a:t>user </a:t>
            </a:r>
            <a:r>
              <a:rPr kumimoji="1" lang="ko-KR" altLang="en-US" dirty="0"/>
              <a:t>명과 </a:t>
            </a:r>
            <a:r>
              <a:rPr kumimoji="1" lang="en-US" altLang="ko-KR" dirty="0"/>
              <a:t>password </a:t>
            </a:r>
            <a:r>
              <a:rPr kumimoji="1" lang="ko-KR" altLang="en-US" dirty="0"/>
              <a:t>지정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16189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6D8050-0A0B-AA4C-B19E-B3B26D692CA7}"/>
              </a:ext>
            </a:extLst>
          </p:cNvPr>
          <p:cNvSpPr txBox="1"/>
          <p:nvPr/>
        </p:nvSpPr>
        <p:spPr>
          <a:xfrm>
            <a:off x="0" y="5080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b="1" dirty="0"/>
              <a:t>Breakpoints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(1)</a:t>
            </a:r>
            <a:endParaRPr kumimoji="1" lang="ko-KR" alt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4003FC-6133-A749-929E-096ED4375B95}"/>
              </a:ext>
            </a:extLst>
          </p:cNvPr>
          <p:cNvSpPr txBox="1"/>
          <p:nvPr/>
        </p:nvSpPr>
        <p:spPr>
          <a:xfrm>
            <a:off x="0" y="833764"/>
            <a:ext cx="6432181" cy="787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FilterChainProxy.java</a:t>
            </a:r>
            <a:endParaRPr kumimoji="1" lang="en-US" altLang="ko-KR" sz="16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Inner Class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 </a:t>
            </a: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VirtualFilterChain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클래스 내의 </a:t>
            </a: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doFilter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(</a:t>
            </a: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req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resp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6D1B7B-BADC-424B-A9EB-F34F27C6E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701799"/>
            <a:ext cx="6432180" cy="23114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4AE21D-45F0-1749-B422-0F5D628B3F10}"/>
              </a:ext>
            </a:extLst>
          </p:cNvPr>
          <p:cNvSpPr txBox="1"/>
          <p:nvPr/>
        </p:nvSpPr>
        <p:spPr>
          <a:xfrm>
            <a:off x="0" y="4262764"/>
            <a:ext cx="6432181" cy="787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AnonymousAuthenticationFilter</a:t>
            </a:r>
            <a:endParaRPr kumimoji="1" lang="en-US" altLang="ko-KR" sz="16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doFilter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메서드 내부</a:t>
            </a:r>
            <a:endParaRPr kumimoji="1" lang="en-US" altLang="ko-KR" sz="16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1ACE3F-35F8-BD43-BF49-AC6EF5A4D191}"/>
              </a:ext>
            </a:extLst>
          </p:cNvPr>
          <p:cNvSpPr txBox="1"/>
          <p:nvPr/>
        </p:nvSpPr>
        <p:spPr>
          <a:xfrm>
            <a:off x="6654800" y="1578748"/>
            <a:ext cx="5118099" cy="1168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additionalFilters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멤버필드는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스프링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시큐리티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내에서 기본으로 사용하는 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약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14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개의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Filter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들의 인스턴스를 바인딩하고 있다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여기서는 이 중에서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AnonymousAuthenticationFilter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의 동작을 살펴볼 예정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A466DCB-37C6-7145-92C7-3DC7DB5ED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50672"/>
            <a:ext cx="6462865" cy="14115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F0B79C2-50F4-E74C-87D7-92FE86C7CCE7}"/>
              </a:ext>
            </a:extLst>
          </p:cNvPr>
          <p:cNvSpPr txBox="1"/>
          <p:nvPr/>
        </p:nvSpPr>
        <p:spPr>
          <a:xfrm>
            <a:off x="6654800" y="5037718"/>
            <a:ext cx="5118099" cy="1445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Authentication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객체가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null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일때의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처리를 확인하기 위해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breakpoint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추가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SecurityContextHolder.getContext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()</a:t>
            </a:r>
          </a:p>
          <a:p>
            <a:pPr>
              <a:lnSpc>
                <a:spcPct val="150000"/>
              </a:lnSpc>
            </a:pP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.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setAuthentication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</a:p>
          <a:p>
            <a:pPr>
              <a:lnSpc>
                <a:spcPct val="150000"/>
              </a:lnSpc>
            </a:pP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this.createAuthentication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 (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HttpServletRequest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req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) );</a:t>
            </a:r>
          </a:p>
        </p:txBody>
      </p:sp>
    </p:spTree>
    <p:extLst>
      <p:ext uri="{BB962C8B-B14F-4D97-AF65-F5344CB8AC3E}">
        <p14:creationId xmlns:p14="http://schemas.microsoft.com/office/powerpoint/2010/main" val="3353994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6D8050-0A0B-AA4C-B19E-B3B26D692CA7}"/>
              </a:ext>
            </a:extLst>
          </p:cNvPr>
          <p:cNvSpPr txBox="1"/>
          <p:nvPr/>
        </p:nvSpPr>
        <p:spPr>
          <a:xfrm>
            <a:off x="0" y="5080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b="1" dirty="0"/>
              <a:t>Breakpoints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(2)</a:t>
            </a:r>
            <a:endParaRPr kumimoji="1" lang="ko-KR" alt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4003FC-6133-A749-929E-096ED4375B95}"/>
              </a:ext>
            </a:extLst>
          </p:cNvPr>
          <p:cNvSpPr txBox="1"/>
          <p:nvPr/>
        </p:nvSpPr>
        <p:spPr>
          <a:xfrm>
            <a:off x="0" y="833764"/>
            <a:ext cx="6432181" cy="787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AnonymousAuthenticationFilter</a:t>
            </a:r>
            <a:endParaRPr kumimoji="1" lang="en-US" altLang="ko-KR" sz="16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createAuthentication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req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1ACE3F-35F8-BD43-BF49-AC6EF5A4D191}"/>
              </a:ext>
            </a:extLst>
          </p:cNvPr>
          <p:cNvSpPr txBox="1"/>
          <p:nvPr/>
        </p:nvSpPr>
        <p:spPr>
          <a:xfrm>
            <a:off x="7391401" y="1434093"/>
            <a:ext cx="4800599" cy="1168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AnonymousAuthenticationFilter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의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doFilter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에서는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authentication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null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이면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createAuthentication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메서드를 호출한다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때 새로 생성되어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리턴되는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AuthenticationToken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은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AnonymousAuthenticationToken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타입의 인스턴스이다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B69E029-6496-0143-813A-868EE192B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19861"/>
            <a:ext cx="7302500" cy="68064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91EC0BC-11BE-4F46-94B3-312031B51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12200"/>
            <a:ext cx="7302500" cy="33887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45D11BB-D096-F64D-A30B-4C8F32FC9ABE}"/>
              </a:ext>
            </a:extLst>
          </p:cNvPr>
          <p:cNvSpPr txBox="1"/>
          <p:nvPr/>
        </p:nvSpPr>
        <p:spPr>
          <a:xfrm>
            <a:off x="7391401" y="2912200"/>
            <a:ext cx="2539999" cy="337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Key, authorities, principal</a:t>
            </a:r>
          </a:p>
        </p:txBody>
      </p:sp>
    </p:spTree>
    <p:extLst>
      <p:ext uri="{BB962C8B-B14F-4D97-AF65-F5344CB8AC3E}">
        <p14:creationId xmlns:p14="http://schemas.microsoft.com/office/powerpoint/2010/main" val="1050369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6D8050-0A0B-AA4C-B19E-B3B26D692CA7}"/>
              </a:ext>
            </a:extLst>
          </p:cNvPr>
          <p:cNvSpPr txBox="1"/>
          <p:nvPr/>
        </p:nvSpPr>
        <p:spPr>
          <a:xfrm>
            <a:off x="0" y="5080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b="1" dirty="0"/>
              <a:t>Breakpoints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(3)</a:t>
            </a:r>
            <a:endParaRPr kumimoji="1" lang="ko-KR" alt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4003FC-6133-A749-929E-096ED4375B95}"/>
              </a:ext>
            </a:extLst>
          </p:cNvPr>
          <p:cNvSpPr txBox="1"/>
          <p:nvPr/>
        </p:nvSpPr>
        <p:spPr>
          <a:xfrm>
            <a:off x="0" y="833764"/>
            <a:ext cx="6432181" cy="115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FilterChainProxy</a:t>
            </a:r>
            <a:endParaRPr kumimoji="1" lang="en-US" altLang="ko-KR" sz="16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처리가 정상적으로 끝나면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endParaRPr kumimoji="1" lang="en-US" altLang="ko-KR" sz="16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</a:t>
            </a: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nextFilter.doFilter</a:t>
            </a:r>
            <a:r>
              <a:rPr kumimoji="1" lang="ko-KR" altLang="en-US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를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통해 다음 처리를 수행한다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A0CA3BE-ACA6-CE4F-89F7-6CCD34280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189193"/>
            <a:ext cx="6432181" cy="373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613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A39EE00-D8E0-7F4B-A8A5-F3829C09C564}"/>
              </a:ext>
            </a:extLst>
          </p:cNvPr>
          <p:cNvSpPr/>
          <p:nvPr/>
        </p:nvSpPr>
        <p:spPr>
          <a:xfrm>
            <a:off x="1252728" y="630936"/>
            <a:ext cx="4297680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 err="1">
                <a:solidFill>
                  <a:schemeClr val="accent1"/>
                </a:solidFill>
              </a:rPr>
              <a:t>WebSecurityConfigurerAdapter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17CC5666-E576-134E-AAB9-640CC8E111EB}"/>
              </a:ext>
            </a:extLst>
          </p:cNvPr>
          <p:cNvSpPr/>
          <p:nvPr/>
        </p:nvSpPr>
        <p:spPr>
          <a:xfrm>
            <a:off x="1252728" y="5148072"/>
            <a:ext cx="4297680" cy="5852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 err="1"/>
              <a:t>MySecurityConfig</a:t>
            </a:r>
            <a:endParaRPr kumimoji="1" lang="ko-KR" altLang="en-US" b="1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FA186695-A9E7-3443-942A-4D70A1B63ACB}"/>
              </a:ext>
            </a:extLst>
          </p:cNvPr>
          <p:cNvCxnSpPr>
            <a:stCxn id="3" idx="0"/>
            <a:endCxn id="2" idx="2"/>
          </p:cNvCxnSpPr>
          <p:nvPr/>
        </p:nvCxnSpPr>
        <p:spPr>
          <a:xfrm flipV="1">
            <a:off x="3401568" y="1133856"/>
            <a:ext cx="0" cy="4014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169467C6-0B75-7545-AE66-2360D5C568EC}"/>
              </a:ext>
            </a:extLst>
          </p:cNvPr>
          <p:cNvSpPr/>
          <p:nvPr/>
        </p:nvSpPr>
        <p:spPr>
          <a:xfrm>
            <a:off x="3553968" y="2296983"/>
            <a:ext cx="1996440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 err="1">
                <a:solidFill>
                  <a:schemeClr val="accent1"/>
                </a:solidFill>
              </a:rPr>
              <a:t>HttpSecurity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58345CC-0D83-FE4F-960B-B369BDA0C2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1144690"/>
              </p:ext>
            </p:extLst>
          </p:nvPr>
        </p:nvGraphicFramePr>
        <p:xfrm>
          <a:off x="6565392" y="3680460"/>
          <a:ext cx="2267712" cy="231648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267712">
                  <a:extLst>
                    <a:ext uri="{9D8B030D-6E8A-4147-A177-3AD203B41FA5}">
                      <a16:colId xmlns:a16="http://schemas.microsoft.com/office/drawing/2014/main" val="897523171"/>
                    </a:ext>
                  </a:extLst>
                </a:gridCol>
              </a:tblGrid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인증 </a:t>
                      </a:r>
                      <a:r>
                        <a:rPr lang="en-US" altLang="ko-KR" dirty="0"/>
                        <a:t>API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412866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http.formLogin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35348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http.logout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433633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http.csrf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995777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http.httpBasic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105804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http.SessionManagement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127782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http.RememberMe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173848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http.ExceptionHandling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6542149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http.addFilter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152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4DA8A32-9511-404A-8056-ED31B25F34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0583944"/>
              </p:ext>
            </p:extLst>
          </p:nvPr>
        </p:nvGraphicFramePr>
        <p:xfrm>
          <a:off x="9564624" y="3680460"/>
          <a:ext cx="2267712" cy="271272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267712">
                  <a:extLst>
                    <a:ext uri="{9D8B030D-6E8A-4147-A177-3AD203B41FA5}">
                      <a16:colId xmlns:a16="http://schemas.microsoft.com/office/drawing/2014/main" val="897523171"/>
                    </a:ext>
                  </a:extLst>
                </a:gridCol>
              </a:tblGrid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인가 </a:t>
                      </a:r>
                      <a:r>
                        <a:rPr lang="en-US" altLang="ko-KR" dirty="0"/>
                        <a:t>API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412866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http.authorizeRequests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35348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    .</a:t>
                      </a:r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antMatchers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(/admin)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433633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    .</a:t>
                      </a:r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hasRole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(USER)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995777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    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.</a:t>
                      </a:r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permitAll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105804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    .authenticated()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127782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    .</a:t>
                      </a:r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fullyAuthentication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173848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    .access(</a:t>
                      </a:r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hasRole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(USER))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6542149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     .</a:t>
                      </a:r>
                      <a:r>
                        <a:rPr lang="en-US" altLang="ko-KR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denyAll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()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15265"/>
                  </a:ext>
                </a:extLst>
              </a:tr>
              <a:tr h="21061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등등 여러가지 메서드를 </a:t>
                      </a:r>
                      <a:r>
                        <a:rPr lang="ko-KR" altLang="en-US" sz="10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체이닝</a:t>
                      </a:r>
                      <a:r>
                        <a:rPr lang="ko-KR" altLang="en-US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가능하다</a:t>
                      </a:r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.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952689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562BF25-3D32-3D44-BCD9-45DA9DF19F69}"/>
              </a:ext>
            </a:extLst>
          </p:cNvPr>
          <p:cNvSpPr txBox="1"/>
          <p:nvPr/>
        </p:nvSpPr>
        <p:spPr>
          <a:xfrm>
            <a:off x="6565392" y="420624"/>
            <a:ext cx="4343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WebSecurityConfigurerAdapter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는 </a:t>
            </a:r>
            <a:endParaRPr kumimoji="1"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HttpSecurity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인스턴스를 생성하고 가지고 있다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ko-KR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뇌피셜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…)</a:t>
            </a:r>
          </a:p>
          <a:p>
            <a:endParaRPr kumimoji="1"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 </a:t>
            </a:r>
            <a:r>
              <a:rPr kumimoji="1"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WebSecurityConfigurerAdapter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클래스가 </a:t>
            </a:r>
            <a:endParaRPr kumimoji="1"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가장 중요한 클래스다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!!!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FCE00A-5E88-DA4B-A9EF-B3357776F1D9}"/>
              </a:ext>
            </a:extLst>
          </p:cNvPr>
          <p:cNvSpPr txBox="1"/>
          <p:nvPr/>
        </p:nvSpPr>
        <p:spPr>
          <a:xfrm>
            <a:off x="6565392" y="2385280"/>
            <a:ext cx="5202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MySecurityConfig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클래스는 인증 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API,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인가 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API</a:t>
            </a:r>
            <a:r>
              <a:rPr kumimoji="1" lang="ko-KR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를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사용할 수 있는데</a:t>
            </a:r>
            <a:endParaRPr kumimoji="1"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WebScurityConfigurerAdapter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클래스 내의 몇몇 메서드를 </a:t>
            </a:r>
            <a:endParaRPr kumimoji="1"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@</a:t>
            </a:r>
            <a:r>
              <a:rPr kumimoji="1"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Overrride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하여 사용가능하다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endParaRPr kumimoji="1"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그리고 이 메서드들은 대체적으로 </a:t>
            </a:r>
            <a:r>
              <a:rPr kumimoji="1"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HttpSecurity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객체를 인자로 </a:t>
            </a:r>
            <a:r>
              <a:rPr kumimoji="1" lang="ko-KR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취하도록되어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있는 편이다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67732E42-2225-9346-A969-D3DF1145A42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5550408" y="2548443"/>
            <a:ext cx="1014984" cy="22902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7E25A6CB-52F1-964B-AC8E-F6018012580E}"/>
              </a:ext>
            </a:extLst>
          </p:cNvPr>
          <p:cNvCxnSpPr>
            <a:stCxn id="6" idx="3"/>
            <a:endCxn id="10" idx="1"/>
          </p:cNvCxnSpPr>
          <p:nvPr/>
        </p:nvCxnSpPr>
        <p:spPr>
          <a:xfrm>
            <a:off x="5550408" y="2548443"/>
            <a:ext cx="4014216" cy="24883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AA071A1-BD34-9A47-A002-366755D2D7CF}"/>
              </a:ext>
            </a:extLst>
          </p:cNvPr>
          <p:cNvSpPr txBox="1"/>
          <p:nvPr/>
        </p:nvSpPr>
        <p:spPr>
          <a:xfrm>
            <a:off x="3553968" y="1970936"/>
            <a:ext cx="4794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세부적인 보안기능을 설정할 수 있도록 다양한 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API</a:t>
            </a:r>
            <a:r>
              <a:rPr kumimoji="1" lang="ko-KR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를</a:t>
            </a:r>
            <a:r>
              <a:rPr kumimoji="1"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제공한다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726625-6A60-604C-AB85-A57726EE0905}"/>
              </a:ext>
            </a:extLst>
          </p:cNvPr>
          <p:cNvSpPr txBox="1"/>
          <p:nvPr/>
        </p:nvSpPr>
        <p:spPr>
          <a:xfrm>
            <a:off x="2279142" y="5825096"/>
            <a:ext cx="22448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사용자 정의 보안 설정 클래스</a:t>
            </a:r>
            <a:endParaRPr kumimoji="1"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F2C3C3F-2288-D34C-BA59-C8F6B544BAC6}"/>
              </a:ext>
            </a:extLst>
          </p:cNvPr>
          <p:cNvSpPr txBox="1"/>
          <p:nvPr/>
        </p:nvSpPr>
        <p:spPr>
          <a:xfrm>
            <a:off x="2903982" y="2661404"/>
            <a:ext cx="4975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상속</a:t>
            </a:r>
            <a:endParaRPr kumimoji="1"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6491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6D8050-0A0B-AA4C-B19E-B3B26D692CA7}"/>
              </a:ext>
            </a:extLst>
          </p:cNvPr>
          <p:cNvSpPr txBox="1"/>
          <p:nvPr/>
        </p:nvSpPr>
        <p:spPr>
          <a:xfrm>
            <a:off x="0" y="5080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b="1" dirty="0"/>
              <a:t>Breakpoints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(4) - TMI</a:t>
            </a:r>
            <a:endParaRPr kumimoji="1" lang="ko-KR" alt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4003FC-6133-A749-929E-096ED4375B95}"/>
              </a:ext>
            </a:extLst>
          </p:cNvPr>
          <p:cNvSpPr txBox="1"/>
          <p:nvPr/>
        </p:nvSpPr>
        <p:spPr>
          <a:xfrm>
            <a:off x="1" y="833764"/>
            <a:ext cx="8178800" cy="115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FilterSecurityInterceptor</a:t>
            </a:r>
            <a:r>
              <a:rPr kumimoji="1" lang="en-US" altLang="ko-KR" sz="16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kumimoji="1" lang="en-US" altLang="ko-KR" sz="16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AbstractSecurityInterceptor</a:t>
            </a:r>
            <a:endParaRPr kumimoji="1" lang="en-US" altLang="ko-KR" sz="16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AbstractSecurityInterceptor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::</a:t>
            </a: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beforeInvocation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(Object object)</a:t>
            </a:r>
          </a:p>
          <a:p>
            <a:pPr>
              <a:lnSpc>
                <a:spcPct val="150000"/>
              </a:lnSpc>
            </a:pP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AbstractSecurityInterceptor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는 </a:t>
            </a:r>
            <a:r>
              <a:rPr kumimoji="1" lang="en-US" altLang="ko-KR" sz="16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FilterSecurityInterceptor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의 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Super 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클래스이다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68C7B0D-6CF1-234C-915F-E8F7AC25D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538825"/>
            <a:ext cx="8178800" cy="350637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7AB08AB-4301-9B43-B603-E43CCFAC2DF3}"/>
              </a:ext>
            </a:extLst>
          </p:cNvPr>
          <p:cNvSpPr/>
          <p:nvPr/>
        </p:nvSpPr>
        <p:spPr>
          <a:xfrm>
            <a:off x="8521700" y="1089218"/>
            <a:ext cx="32639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위에서 익명 사용자 필터 처리까지 모두 했지만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최종적으로 한번 더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Authentication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객체가 존재하는지 검사한다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928884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C6B160-43A9-494C-83AC-B20B29B95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z="4800" dirty="0"/>
              <a:t>동시 세션 제어</a:t>
            </a:r>
            <a:r>
              <a:rPr kumimoji="1" lang="en-US" altLang="ko-KR" sz="4800" dirty="0"/>
              <a:t>,</a:t>
            </a:r>
            <a:r>
              <a:rPr kumimoji="1" lang="ko-KR" altLang="en-US" sz="4800" dirty="0"/>
              <a:t> 세션 고정 보호</a:t>
            </a:r>
            <a:r>
              <a:rPr kumimoji="1" lang="en-US" altLang="ko-KR" sz="4800" dirty="0"/>
              <a:t>,</a:t>
            </a:r>
            <a:br>
              <a:rPr kumimoji="1" lang="en-US" altLang="ko-KR" sz="4800" dirty="0"/>
            </a:br>
            <a:r>
              <a:rPr kumimoji="1" lang="ko-KR" altLang="en-US" sz="4800" dirty="0"/>
              <a:t>세션 정책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53F6AA-FE67-EE4C-AD68-ADCF4081D5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545041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5764D4-EB35-FA4F-8620-3DF5CD766C40}"/>
              </a:ext>
            </a:extLst>
          </p:cNvPr>
          <p:cNvSpPr txBox="1"/>
          <p:nvPr/>
        </p:nvSpPr>
        <p:spPr>
          <a:xfrm>
            <a:off x="713014" y="908957"/>
            <a:ext cx="9561285" cy="4609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공격자에 대한 시나리오로 테스트 진행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같은 계정으로 다른 브라우저에 각각 접속하게 되는 동시 세션이 생성될 때에 대한 정책을 동시 세션 정책이라고 한다</a:t>
            </a:r>
            <a:r>
              <a:rPr kumimoji="1" lang="en-US" altLang="ko-KR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동시 세션 허용 </a:t>
            </a:r>
            <a:r>
              <a:rPr kumimoji="1" lang="ko-KR" altLang="en-US" dirty="0" err="1"/>
              <a:t>갯수를</a:t>
            </a:r>
            <a:r>
              <a:rPr kumimoji="1" lang="ko-KR" altLang="en-US" dirty="0"/>
              <a:t> 설정할 수 있다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최대 세션 허용 </a:t>
            </a:r>
            <a:r>
              <a:rPr kumimoji="1" lang="ko-KR" altLang="en-US" dirty="0" err="1"/>
              <a:t>갯수</a:t>
            </a:r>
            <a:r>
              <a:rPr kumimoji="1" lang="en-US" altLang="ko-KR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dirty="0"/>
              <a:t>Ex) </a:t>
            </a:r>
            <a:r>
              <a:rPr kumimoji="1" lang="en-US" altLang="ko-KR" dirty="0" err="1"/>
              <a:t>http.sesseionManagement</a:t>
            </a:r>
            <a:r>
              <a:rPr kumimoji="1" lang="en-US" altLang="ko-KR" dirty="0"/>
              <a:t>()</a:t>
            </a:r>
            <a:br>
              <a:rPr kumimoji="1" lang="en-US" altLang="ko-KR" dirty="0"/>
            </a:br>
            <a:r>
              <a:rPr kumimoji="1" lang="en-US" altLang="ko-KR" dirty="0"/>
              <a:t>     .</a:t>
            </a:r>
            <a:r>
              <a:rPr kumimoji="1" lang="en-US" altLang="ko-KR" dirty="0" err="1"/>
              <a:t>maximumSessions</a:t>
            </a:r>
            <a:r>
              <a:rPr kumimoji="1" lang="en-US" altLang="ko-KR" dirty="0"/>
              <a:t>()…..</a:t>
            </a:r>
          </a:p>
          <a:p>
            <a:pPr>
              <a:lnSpc>
                <a:spcPct val="150000"/>
              </a:lnSpc>
            </a:pP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두 가지 정책은 아래와 같다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이 부분 다시 강의 듣고 정리 필요</a:t>
            </a:r>
            <a:r>
              <a:rPr kumimoji="1" lang="en-US" altLang="ko-KR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dirty="0"/>
              <a:t>1)</a:t>
            </a:r>
            <a:r>
              <a:rPr kumimoji="1" lang="ko-KR" altLang="en-US" dirty="0"/>
              <a:t> 새로 갱신</a:t>
            </a:r>
            <a:br>
              <a:rPr kumimoji="1" lang="en-US" altLang="ko-KR" dirty="0"/>
            </a:br>
            <a:r>
              <a:rPr kumimoji="1" lang="en-US" altLang="ko-KR" dirty="0"/>
              <a:t>-</a:t>
            </a:r>
            <a:r>
              <a:rPr kumimoji="1" lang="ko-KR" altLang="en-US" dirty="0"/>
              <a:t> 이전 사용자의 세션은 만료된다</a:t>
            </a:r>
            <a:r>
              <a:rPr kumimoji="1" lang="en-US" altLang="ko-KR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dirty="0"/>
              <a:t>2)</a:t>
            </a:r>
            <a:r>
              <a:rPr kumimoji="1" lang="ko-KR" altLang="en-US" dirty="0"/>
              <a:t> 새로 로그인 하려는 사용자를 인증 실패하도록 처리</a:t>
            </a:r>
          </a:p>
        </p:txBody>
      </p:sp>
    </p:spTree>
    <p:extLst>
      <p:ext uri="{BB962C8B-B14F-4D97-AF65-F5344CB8AC3E}">
        <p14:creationId xmlns:p14="http://schemas.microsoft.com/office/powerpoint/2010/main" val="42533390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DA9CE2E-7DAF-2344-86E3-91EFDEB92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0" y="812800"/>
            <a:ext cx="889000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829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" name="직선 화살표 연결선 7">
            <a:extLst>
              <a:ext uri="{FF2B5EF4-FFF2-40B4-BE49-F238E27FC236}">
                <a16:creationId xmlns:a16="http://schemas.microsoft.com/office/drawing/2014/main" id="{5F5A290E-B9E2-0F44-99EE-4BC147006BED}"/>
              </a:ext>
            </a:extLst>
          </p:cNvPr>
          <p:cNvCxnSpPr>
            <a:cxnSpLocks/>
          </p:cNvCxnSpPr>
          <p:nvPr/>
        </p:nvCxnSpPr>
        <p:spPr>
          <a:xfrm flipV="1">
            <a:off x="6334529" y="5220930"/>
            <a:ext cx="2721184" cy="425538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E2E885A2-B504-3849-B5FD-36D4CBDD1828}"/>
              </a:ext>
            </a:extLst>
          </p:cNvPr>
          <p:cNvSpPr/>
          <p:nvPr/>
        </p:nvSpPr>
        <p:spPr>
          <a:xfrm>
            <a:off x="1068752" y="1148187"/>
            <a:ext cx="1754424" cy="3683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UsernamePassword</a:t>
            </a:r>
            <a:endParaRPr kumimoji="1" lang="en-US" altLang="ko-KR" sz="900" b="1" dirty="0">
              <a:solidFill>
                <a:schemeClr val="accent1"/>
              </a:solidFill>
            </a:endParaRPr>
          </a:p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AuthenticationFilter</a:t>
            </a:r>
            <a:endParaRPr kumimoji="1" lang="en-US" altLang="ko-KR" sz="900" b="1" dirty="0">
              <a:solidFill>
                <a:schemeClr val="accent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2E19165-4136-594E-A9DC-7B45D5FC6222}"/>
              </a:ext>
            </a:extLst>
          </p:cNvPr>
          <p:cNvSpPr/>
          <p:nvPr/>
        </p:nvSpPr>
        <p:spPr>
          <a:xfrm>
            <a:off x="435814" y="560418"/>
            <a:ext cx="1754425" cy="3761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AbstractAuthentication</a:t>
            </a:r>
            <a:endParaRPr kumimoji="1" lang="en-US" altLang="ko-KR" sz="900" b="1" dirty="0">
              <a:solidFill>
                <a:schemeClr val="accent1"/>
              </a:solidFill>
            </a:endParaRPr>
          </a:p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ProcessingFilter</a:t>
            </a:r>
            <a:endParaRPr kumimoji="1" lang="en-US" altLang="ko-KR" sz="900" b="1" dirty="0">
              <a:solidFill>
                <a:schemeClr val="accent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37D4B83-5DF4-1546-BC59-A3BC0258B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7034" y="4104080"/>
            <a:ext cx="1462202" cy="146220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BD649A6-642A-2945-81B9-D41C22F92EA7}"/>
              </a:ext>
            </a:extLst>
          </p:cNvPr>
          <p:cNvSpPr txBox="1"/>
          <p:nvPr/>
        </p:nvSpPr>
        <p:spPr>
          <a:xfrm>
            <a:off x="5862237" y="770676"/>
            <a:ext cx="2627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requiresAuthentication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) 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return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this.xxxxx.matches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return </a:t>
            </a:r>
            <a:r>
              <a:rPr kumimoji="1" lang="en-US" altLang="ko-KR" sz="800" b="1" dirty="0" err="1">
                <a:solidFill>
                  <a:srgbClr val="FF0000"/>
                </a:solidFill>
              </a:rPr>
              <a:t>AntPathRequestMatcher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.matches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184EAA8-AB77-814A-BC29-0E42336B41E0}"/>
              </a:ext>
            </a:extLst>
          </p:cNvPr>
          <p:cNvSpPr txBox="1"/>
          <p:nvPr/>
        </p:nvSpPr>
        <p:spPr>
          <a:xfrm>
            <a:off x="2936495" y="560418"/>
            <a:ext cx="339803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doFilter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){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//…  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if(!</a:t>
            </a:r>
            <a:r>
              <a:rPr kumimoji="1" lang="en-US" altLang="ko-KR" sz="800" b="1" dirty="0" err="1">
                <a:solidFill>
                  <a:srgbClr val="FF0000"/>
                </a:solidFill>
              </a:rPr>
              <a:t>requiresAuthentication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)){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chain.doFilter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return;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}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…</a:t>
            </a:r>
          </a:p>
          <a:p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kumimoji="1" lang="en-US" altLang="ko-KR" sz="800" b="1" dirty="0">
                <a:solidFill>
                  <a:srgbClr val="FF0000"/>
                </a:solidFill>
              </a:rPr>
              <a:t>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try{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</a:t>
            </a:r>
            <a:r>
              <a:rPr kumimoji="1" lang="en-US" altLang="ko-KR" sz="800" b="1" dirty="0" err="1">
                <a:solidFill>
                  <a:srgbClr val="FF0000"/>
                </a:solidFill>
              </a:rPr>
              <a:t>attemptAuthentication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if(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== null) return;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this.sessionStrategy.onAuthentication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}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…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</a:t>
            </a:r>
          </a:p>
        </p:txBody>
      </p:sp>
      <p:cxnSp>
        <p:nvCxnSpPr>
          <p:cNvPr id="38" name="직선 화살표 연결선 7">
            <a:extLst>
              <a:ext uri="{FF2B5EF4-FFF2-40B4-BE49-F238E27FC236}">
                <a16:creationId xmlns:a16="http://schemas.microsoft.com/office/drawing/2014/main" id="{DE2D78E0-4A59-1145-A89E-E298BC3DC077}"/>
              </a:ext>
            </a:extLst>
          </p:cNvPr>
          <p:cNvCxnSpPr>
            <a:cxnSpLocks/>
            <a:stCxn id="50" idx="0"/>
            <a:endCxn id="53" idx="0"/>
          </p:cNvCxnSpPr>
          <p:nvPr/>
        </p:nvCxnSpPr>
        <p:spPr>
          <a:xfrm rot="5400000" flipH="1" flipV="1">
            <a:off x="5237747" y="-483582"/>
            <a:ext cx="39535" cy="2442190"/>
          </a:xfrm>
          <a:prstGeom prst="bentConnector3">
            <a:avLst>
              <a:gd name="adj1" fmla="val 877180"/>
            </a:avLst>
          </a:prstGeom>
          <a:ln w="38100">
            <a:solidFill>
              <a:srgbClr val="00B0F0">
                <a:alpha val="70000"/>
              </a:srgb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6C14BDF-D7DB-D742-B44F-4B72097731F3}"/>
              </a:ext>
            </a:extLst>
          </p:cNvPr>
          <p:cNvSpPr txBox="1"/>
          <p:nvPr/>
        </p:nvSpPr>
        <p:spPr>
          <a:xfrm>
            <a:off x="8567439" y="936578"/>
            <a:ext cx="298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AntPathRequestMatcher.matches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Form </a:t>
            </a:r>
            <a:r>
              <a:rPr kumimoji="1" lang="ko-KR" altLang="en-US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로그인으로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요청한 페이지가 앞에서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ConfigurerAdapter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로 등록한 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login URL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 같은지 검사한다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False 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일 경우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chain.doFilter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EFB63041-9551-C04B-8C3E-DB164D097261}"/>
              </a:ext>
            </a:extLst>
          </p:cNvPr>
          <p:cNvSpPr/>
          <p:nvPr/>
        </p:nvSpPr>
        <p:spPr>
          <a:xfrm>
            <a:off x="7554356" y="978217"/>
            <a:ext cx="935797" cy="308043"/>
          </a:xfrm>
          <a:prstGeom prst="ellipse">
            <a:avLst/>
          </a:prstGeom>
          <a:noFill/>
          <a:ln w="57150">
            <a:solidFill>
              <a:srgbClr val="00B0F0">
                <a:alpha val="65000"/>
              </a:srgb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0B68D2FF-4697-1440-B9E7-DD47B247D955}"/>
              </a:ext>
            </a:extLst>
          </p:cNvPr>
          <p:cNvSpPr/>
          <p:nvPr/>
        </p:nvSpPr>
        <p:spPr>
          <a:xfrm>
            <a:off x="9709980" y="909041"/>
            <a:ext cx="935797" cy="308043"/>
          </a:xfrm>
          <a:prstGeom prst="ellipse">
            <a:avLst/>
          </a:prstGeom>
          <a:noFill/>
          <a:ln w="57150">
            <a:solidFill>
              <a:srgbClr val="00B0F0">
                <a:alpha val="65000"/>
              </a:srgb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47" name="직선 화살표 연결선 7">
            <a:extLst>
              <a:ext uri="{FF2B5EF4-FFF2-40B4-BE49-F238E27FC236}">
                <a16:creationId xmlns:a16="http://schemas.microsoft.com/office/drawing/2014/main" id="{A8F279C0-DC52-0C4E-A01E-6C00DDF8EDDD}"/>
              </a:ext>
            </a:extLst>
          </p:cNvPr>
          <p:cNvCxnSpPr>
            <a:cxnSpLocks/>
            <a:stCxn id="45" idx="0"/>
            <a:endCxn id="46" idx="0"/>
          </p:cNvCxnSpPr>
          <p:nvPr/>
        </p:nvCxnSpPr>
        <p:spPr>
          <a:xfrm rot="5400000" flipH="1" flipV="1">
            <a:off x="9065479" y="-134183"/>
            <a:ext cx="69176" cy="2155624"/>
          </a:xfrm>
          <a:prstGeom prst="bentConnector3">
            <a:avLst>
              <a:gd name="adj1" fmla="val 430461"/>
            </a:avLst>
          </a:prstGeom>
          <a:ln w="38100">
            <a:solidFill>
              <a:srgbClr val="00B0F0">
                <a:alpha val="70000"/>
              </a:srgb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0" name="타원 49">
            <a:extLst>
              <a:ext uri="{FF2B5EF4-FFF2-40B4-BE49-F238E27FC236}">
                <a16:creationId xmlns:a16="http://schemas.microsoft.com/office/drawing/2014/main" id="{D0C226E5-2F4F-C640-ADDD-86515E34FB07}"/>
              </a:ext>
            </a:extLst>
          </p:cNvPr>
          <p:cNvSpPr/>
          <p:nvPr/>
        </p:nvSpPr>
        <p:spPr>
          <a:xfrm>
            <a:off x="3120362" y="757280"/>
            <a:ext cx="1832113" cy="308043"/>
          </a:xfrm>
          <a:prstGeom prst="ellipse">
            <a:avLst/>
          </a:prstGeom>
          <a:noFill/>
          <a:ln w="57150">
            <a:solidFill>
              <a:srgbClr val="00B0F0">
                <a:alpha val="65000"/>
              </a:srgb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BBA340F6-8552-384C-B023-B83D7A8050CB}"/>
              </a:ext>
            </a:extLst>
          </p:cNvPr>
          <p:cNvSpPr/>
          <p:nvPr/>
        </p:nvSpPr>
        <p:spPr>
          <a:xfrm>
            <a:off x="5844725" y="717745"/>
            <a:ext cx="1267768" cy="308043"/>
          </a:xfrm>
          <a:prstGeom prst="ellipse">
            <a:avLst/>
          </a:prstGeom>
          <a:noFill/>
          <a:ln w="57150">
            <a:solidFill>
              <a:srgbClr val="00B0F0">
                <a:alpha val="65000"/>
              </a:srgb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56" name="직선 화살표 연결선 7">
            <a:extLst>
              <a:ext uri="{FF2B5EF4-FFF2-40B4-BE49-F238E27FC236}">
                <a16:creationId xmlns:a16="http://schemas.microsoft.com/office/drawing/2014/main" id="{F1AFB838-55B8-6B4A-AB95-94F66FF70F7B}"/>
              </a:ext>
            </a:extLst>
          </p:cNvPr>
          <p:cNvCxnSpPr>
            <a:cxnSpLocks/>
            <a:stCxn id="53" idx="4"/>
            <a:endCxn id="45" idx="4"/>
          </p:cNvCxnSpPr>
          <p:nvPr/>
        </p:nvCxnSpPr>
        <p:spPr>
          <a:xfrm rot="16200000" flipH="1">
            <a:off x="7120196" y="384201"/>
            <a:ext cx="260472" cy="1543646"/>
          </a:xfrm>
          <a:prstGeom prst="bentConnector3">
            <a:avLst>
              <a:gd name="adj1" fmla="val 187764"/>
            </a:avLst>
          </a:prstGeom>
          <a:ln w="38100">
            <a:solidFill>
              <a:srgbClr val="00B0F0">
                <a:alpha val="70000"/>
              </a:srgb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06EFB20D-4086-2740-BB92-041B5CA1A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5647644"/>
              </p:ext>
            </p:extLst>
          </p:nvPr>
        </p:nvGraphicFramePr>
        <p:xfrm>
          <a:off x="1285923" y="1745291"/>
          <a:ext cx="1320079" cy="76381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320079">
                  <a:extLst>
                    <a:ext uri="{9D8B030D-6E8A-4147-A177-3AD203B41FA5}">
                      <a16:colId xmlns:a16="http://schemas.microsoft.com/office/drawing/2014/main" val="897523171"/>
                    </a:ext>
                  </a:extLst>
                </a:gridCol>
              </a:tblGrid>
              <a:tr h="2761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Authentication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412866"/>
                  </a:ext>
                </a:extLst>
              </a:tr>
              <a:tr h="2367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username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35348"/>
                  </a:ext>
                </a:extLst>
              </a:tr>
              <a:tr h="2367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password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433633"/>
                  </a:ext>
                </a:extLst>
              </a:tr>
            </a:tbl>
          </a:graphicData>
        </a:graphic>
      </p:graphicFrame>
      <p:cxnSp>
        <p:nvCxnSpPr>
          <p:cNvPr id="63" name="직선 화살표 연결선 7">
            <a:extLst>
              <a:ext uri="{FF2B5EF4-FFF2-40B4-BE49-F238E27FC236}">
                <a16:creationId xmlns:a16="http://schemas.microsoft.com/office/drawing/2014/main" id="{1D0A57C0-352F-3842-9389-6E43832187CE}"/>
              </a:ext>
            </a:extLst>
          </p:cNvPr>
          <p:cNvCxnSpPr>
            <a:cxnSpLocks/>
            <a:stCxn id="74" idx="4"/>
            <a:endCxn id="94" idx="0"/>
          </p:cNvCxnSpPr>
          <p:nvPr/>
        </p:nvCxnSpPr>
        <p:spPr>
          <a:xfrm>
            <a:off x="4651363" y="2035278"/>
            <a:ext cx="3813" cy="629947"/>
          </a:xfrm>
          <a:prstGeom prst="straightConnector1">
            <a:avLst/>
          </a:prstGeom>
          <a:ln w="38100">
            <a:solidFill>
              <a:srgbClr val="00B0F0">
                <a:alpha val="70000"/>
              </a:srgb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7" name="직선 화살표 연결선 7">
            <a:extLst>
              <a:ext uri="{FF2B5EF4-FFF2-40B4-BE49-F238E27FC236}">
                <a16:creationId xmlns:a16="http://schemas.microsoft.com/office/drawing/2014/main" id="{E2B169BC-5309-C448-A404-68E9F41E0BD7}"/>
              </a:ext>
            </a:extLst>
          </p:cNvPr>
          <p:cNvCxnSpPr>
            <a:cxnSpLocks/>
          </p:cNvCxnSpPr>
          <p:nvPr/>
        </p:nvCxnSpPr>
        <p:spPr>
          <a:xfrm>
            <a:off x="664560" y="943629"/>
            <a:ext cx="13805" cy="5162203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70" name="직선 화살표 연결선 7">
            <a:extLst>
              <a:ext uri="{FF2B5EF4-FFF2-40B4-BE49-F238E27FC236}">
                <a16:creationId xmlns:a16="http://schemas.microsoft.com/office/drawing/2014/main" id="{7EC50C45-6834-0542-B60E-341B115154B6}"/>
              </a:ext>
            </a:extLst>
          </p:cNvPr>
          <p:cNvCxnSpPr>
            <a:cxnSpLocks/>
          </p:cNvCxnSpPr>
          <p:nvPr/>
        </p:nvCxnSpPr>
        <p:spPr>
          <a:xfrm>
            <a:off x="1141842" y="1524347"/>
            <a:ext cx="0" cy="2486745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4" name="타원 73">
            <a:extLst>
              <a:ext uri="{FF2B5EF4-FFF2-40B4-BE49-F238E27FC236}">
                <a16:creationId xmlns:a16="http://schemas.microsoft.com/office/drawing/2014/main" id="{C196CD6B-6EFE-6640-A97B-BF9CF56702AD}"/>
              </a:ext>
            </a:extLst>
          </p:cNvPr>
          <p:cNvSpPr/>
          <p:nvPr/>
        </p:nvSpPr>
        <p:spPr>
          <a:xfrm>
            <a:off x="3984274" y="1718576"/>
            <a:ext cx="1334177" cy="316702"/>
          </a:xfrm>
          <a:prstGeom prst="ellipse">
            <a:avLst/>
          </a:prstGeom>
          <a:noFill/>
          <a:ln w="57150">
            <a:solidFill>
              <a:srgbClr val="00B0F0">
                <a:alpha val="65000"/>
              </a:srgb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4DD683E-7650-E548-9AAB-BED4053DB123}"/>
              </a:ext>
            </a:extLst>
          </p:cNvPr>
          <p:cNvSpPr txBox="1"/>
          <p:nvPr/>
        </p:nvSpPr>
        <p:spPr>
          <a:xfrm>
            <a:off x="2936495" y="2696231"/>
            <a:ext cx="448469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public Authentication 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attemptAuthentication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if(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this.postOnly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&amp;&amp; !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req.getMethod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().equals(“POST”)){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throw new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AuthenticationServiceException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(“….”);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}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else{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String username =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this.obtainUsername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String password =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this.obtainPassword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// …..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UsernamePasswordAuthenticationToken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new …(</a:t>
            </a:r>
            <a:r>
              <a:rPr kumimoji="1" lang="en-US" altLang="ko-KR" sz="8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username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passoword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this.setDetails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return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getAuthenticationManager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().</a:t>
            </a:r>
            <a:r>
              <a:rPr kumimoji="1" lang="en-US" altLang="ko-KR" sz="8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authenticate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}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..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successfulAuthentication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chain,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…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</a:t>
            </a:r>
          </a:p>
        </p:txBody>
      </p:sp>
      <p:graphicFrame>
        <p:nvGraphicFramePr>
          <p:cNvPr id="83" name="표 82">
            <a:extLst>
              <a:ext uri="{FF2B5EF4-FFF2-40B4-BE49-F238E27FC236}">
                <a16:creationId xmlns:a16="http://schemas.microsoft.com/office/drawing/2014/main" id="{0979DAC2-2DB5-5D42-89AB-F964C0CACA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693822"/>
              </p:ext>
            </p:extLst>
          </p:nvPr>
        </p:nvGraphicFramePr>
        <p:xfrm>
          <a:off x="7865530" y="2186903"/>
          <a:ext cx="1943025" cy="51997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943025">
                  <a:extLst>
                    <a:ext uri="{9D8B030D-6E8A-4147-A177-3AD203B41FA5}">
                      <a16:colId xmlns:a16="http://schemas.microsoft.com/office/drawing/2014/main" val="897523171"/>
                    </a:ext>
                  </a:extLst>
                </a:gridCol>
              </a:tblGrid>
              <a:tr h="2761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/>
                        <a:t>ProviderManager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412866"/>
                  </a:ext>
                </a:extLst>
              </a:tr>
              <a:tr h="23678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authenticate()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35348"/>
                  </a:ext>
                </a:extLst>
              </a:tr>
            </a:tbl>
          </a:graphicData>
        </a:graphic>
      </p:graphicFrame>
      <p:cxnSp>
        <p:nvCxnSpPr>
          <p:cNvPr id="84" name="직선 화살표 연결선 7">
            <a:extLst>
              <a:ext uri="{FF2B5EF4-FFF2-40B4-BE49-F238E27FC236}">
                <a16:creationId xmlns:a16="http://schemas.microsoft.com/office/drawing/2014/main" id="{2A7CD090-C39D-0C48-BD0C-0D206F088B4F}"/>
              </a:ext>
            </a:extLst>
          </p:cNvPr>
          <p:cNvCxnSpPr>
            <a:cxnSpLocks/>
            <a:stCxn id="112" idx="3"/>
            <a:endCxn id="83" idx="2"/>
          </p:cNvCxnSpPr>
          <p:nvPr/>
        </p:nvCxnSpPr>
        <p:spPr>
          <a:xfrm flipV="1">
            <a:off x="8126446" y="2706880"/>
            <a:ext cx="710596" cy="1470070"/>
          </a:xfrm>
          <a:prstGeom prst="straightConnector1">
            <a:avLst/>
          </a:prstGeom>
          <a:ln w="38100">
            <a:solidFill>
              <a:srgbClr val="00B0F0">
                <a:alpha val="70000"/>
              </a:srgbClr>
            </a:solidFill>
            <a:tailEnd type="non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94" name="타원 93">
            <a:extLst>
              <a:ext uri="{FF2B5EF4-FFF2-40B4-BE49-F238E27FC236}">
                <a16:creationId xmlns:a16="http://schemas.microsoft.com/office/drawing/2014/main" id="{E66633A7-B142-F548-A864-73D8D73C3C7D}"/>
              </a:ext>
            </a:extLst>
          </p:cNvPr>
          <p:cNvSpPr/>
          <p:nvPr/>
        </p:nvSpPr>
        <p:spPr>
          <a:xfrm>
            <a:off x="3988087" y="2665225"/>
            <a:ext cx="1334177" cy="316702"/>
          </a:xfrm>
          <a:prstGeom prst="ellipse">
            <a:avLst/>
          </a:prstGeom>
          <a:noFill/>
          <a:ln w="57150">
            <a:solidFill>
              <a:srgbClr val="00B0F0">
                <a:alpha val="65000"/>
              </a:srgb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96" name="직선 화살표 연결선 7">
            <a:extLst>
              <a:ext uri="{FF2B5EF4-FFF2-40B4-BE49-F238E27FC236}">
                <a16:creationId xmlns:a16="http://schemas.microsoft.com/office/drawing/2014/main" id="{761D66E6-0C5D-724D-B13E-490A7B6D9D31}"/>
              </a:ext>
            </a:extLst>
          </p:cNvPr>
          <p:cNvCxnSpPr>
            <a:cxnSpLocks/>
            <a:stCxn id="105" idx="1"/>
            <a:endCxn id="62" idx="3"/>
          </p:cNvCxnSpPr>
          <p:nvPr/>
        </p:nvCxnSpPr>
        <p:spPr>
          <a:xfrm flipH="1" flipV="1">
            <a:off x="2606002" y="2127199"/>
            <a:ext cx="514360" cy="1641022"/>
          </a:xfrm>
          <a:prstGeom prst="straightConnector1">
            <a:avLst/>
          </a:prstGeom>
          <a:ln w="38100">
            <a:solidFill>
              <a:srgbClr val="00B0F0">
                <a:alpha val="70000"/>
              </a:srgb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5" name="모서리가 둥근 직사각형 104">
            <a:extLst>
              <a:ext uri="{FF2B5EF4-FFF2-40B4-BE49-F238E27FC236}">
                <a16:creationId xmlns:a16="http://schemas.microsoft.com/office/drawing/2014/main" id="{03389CB2-9FB6-FC4C-8802-8FF41791DFB5}"/>
              </a:ext>
            </a:extLst>
          </p:cNvPr>
          <p:cNvSpPr/>
          <p:nvPr/>
        </p:nvSpPr>
        <p:spPr>
          <a:xfrm>
            <a:off x="3120362" y="3667432"/>
            <a:ext cx="2012078" cy="201578"/>
          </a:xfrm>
          <a:prstGeom prst="roundRect">
            <a:avLst/>
          </a:prstGeom>
          <a:noFill/>
          <a:ln w="50800">
            <a:solidFill>
              <a:schemeClr val="accent5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0B04BF1F-9166-454D-A682-93C04ED80367}"/>
              </a:ext>
            </a:extLst>
          </p:cNvPr>
          <p:cNvSpPr/>
          <p:nvPr/>
        </p:nvSpPr>
        <p:spPr>
          <a:xfrm>
            <a:off x="1068750" y="4011092"/>
            <a:ext cx="1754424" cy="3683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AuthenticationManager</a:t>
            </a:r>
            <a:endParaRPr kumimoji="1" lang="en-US" altLang="ko-KR" sz="900" b="1" dirty="0">
              <a:solidFill>
                <a:schemeClr val="accent1"/>
              </a:solidFill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7D821904-0E03-634D-A364-ED13207527AB}"/>
              </a:ext>
            </a:extLst>
          </p:cNvPr>
          <p:cNvSpPr/>
          <p:nvPr/>
        </p:nvSpPr>
        <p:spPr>
          <a:xfrm>
            <a:off x="6225944" y="3992797"/>
            <a:ext cx="1900502" cy="3683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en-US" altLang="ko-KR" sz="900" b="1" dirty="0" err="1">
                <a:solidFill>
                  <a:schemeClr val="accent1"/>
                </a:solidFill>
              </a:rPr>
              <a:t>ProviderManager</a:t>
            </a:r>
            <a:endParaRPr kumimoji="1" lang="en-US" altLang="ko-KR" sz="900" b="1" dirty="0">
              <a:solidFill>
                <a:schemeClr val="accent1"/>
              </a:solidFill>
            </a:endParaRPr>
          </a:p>
          <a:p>
            <a:r>
              <a:rPr kumimoji="1" lang="en-US" altLang="ko-KR" sz="900" b="1" dirty="0">
                <a:solidFill>
                  <a:schemeClr val="accent1"/>
                </a:solidFill>
              </a:rPr>
              <a:t>.authenticate(Authentication);</a:t>
            </a:r>
          </a:p>
        </p:txBody>
      </p:sp>
      <p:cxnSp>
        <p:nvCxnSpPr>
          <p:cNvPr id="117" name="직선 화살표 연결선 7">
            <a:extLst>
              <a:ext uri="{FF2B5EF4-FFF2-40B4-BE49-F238E27FC236}">
                <a16:creationId xmlns:a16="http://schemas.microsoft.com/office/drawing/2014/main" id="{42F0C495-6674-4749-8616-B436B263BF64}"/>
              </a:ext>
            </a:extLst>
          </p:cNvPr>
          <p:cNvCxnSpPr>
            <a:cxnSpLocks/>
            <a:stCxn id="112" idx="1"/>
            <a:endCxn id="109" idx="3"/>
          </p:cNvCxnSpPr>
          <p:nvPr/>
        </p:nvCxnSpPr>
        <p:spPr>
          <a:xfrm flipH="1">
            <a:off x="2823174" y="4176950"/>
            <a:ext cx="3402770" cy="18295"/>
          </a:xfrm>
          <a:prstGeom prst="straightConnector1">
            <a:avLst/>
          </a:prstGeom>
          <a:ln w="38100">
            <a:solidFill>
              <a:srgbClr val="00B0F0">
                <a:alpha val="70000"/>
              </a:srgbClr>
            </a:solidFill>
            <a:tailEnd type="non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90423322-D13B-084C-8A3D-8F60478B3AE0}"/>
              </a:ext>
            </a:extLst>
          </p:cNvPr>
          <p:cNvSpPr txBox="1"/>
          <p:nvPr/>
        </p:nvSpPr>
        <p:spPr>
          <a:xfrm>
            <a:off x="6212292" y="4408893"/>
            <a:ext cx="23551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ProviderManager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는 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AuthenticationProvider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타입의 인스턴스들을 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가지고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잡고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있다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cxnSp>
        <p:nvCxnSpPr>
          <p:cNvPr id="122" name="직선 화살표 연결선 7">
            <a:extLst>
              <a:ext uri="{FF2B5EF4-FFF2-40B4-BE49-F238E27FC236}">
                <a16:creationId xmlns:a16="http://schemas.microsoft.com/office/drawing/2014/main" id="{304CBA58-DB95-874A-A172-74DD4D38BF2E}"/>
              </a:ext>
            </a:extLst>
          </p:cNvPr>
          <p:cNvCxnSpPr>
            <a:cxnSpLocks/>
            <a:stCxn id="121" idx="2"/>
            <a:endCxn id="120" idx="3"/>
          </p:cNvCxnSpPr>
          <p:nvPr/>
        </p:nvCxnSpPr>
        <p:spPr>
          <a:xfrm rot="5400000">
            <a:off x="4954333" y="2506953"/>
            <a:ext cx="71928" cy="4799138"/>
          </a:xfrm>
          <a:prstGeom prst="bentConnector2">
            <a:avLst/>
          </a:prstGeom>
          <a:ln w="38100">
            <a:solidFill>
              <a:srgbClr val="00B0F0">
                <a:alpha val="70000"/>
              </a:srgb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aphicFrame>
        <p:nvGraphicFramePr>
          <p:cNvPr id="120" name="표 119">
            <a:extLst>
              <a:ext uri="{FF2B5EF4-FFF2-40B4-BE49-F238E27FC236}">
                <a16:creationId xmlns:a16="http://schemas.microsoft.com/office/drawing/2014/main" id="{A914B467-69AB-454A-A0DC-D97D7B4AE9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792485"/>
              </p:ext>
            </p:extLst>
          </p:nvPr>
        </p:nvGraphicFramePr>
        <p:xfrm>
          <a:off x="1270649" y="4560578"/>
          <a:ext cx="1320079" cy="76381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320079">
                  <a:extLst>
                    <a:ext uri="{9D8B030D-6E8A-4147-A177-3AD203B41FA5}">
                      <a16:colId xmlns:a16="http://schemas.microsoft.com/office/drawing/2014/main" val="897523171"/>
                    </a:ext>
                  </a:extLst>
                </a:gridCol>
              </a:tblGrid>
              <a:tr h="2761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Authentication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412866"/>
                  </a:ext>
                </a:extLst>
              </a:tr>
              <a:tr h="2367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User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35348"/>
                  </a:ext>
                </a:extLst>
              </a:tr>
              <a:tr h="2367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Authorities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433633"/>
                  </a:ext>
                </a:extLst>
              </a:tr>
            </a:tbl>
          </a:graphicData>
        </a:graphic>
      </p:graphicFrame>
      <p:sp>
        <p:nvSpPr>
          <p:cNvPr id="143" name="TextBox 142">
            <a:extLst>
              <a:ext uri="{FF2B5EF4-FFF2-40B4-BE49-F238E27FC236}">
                <a16:creationId xmlns:a16="http://schemas.microsoft.com/office/drawing/2014/main" id="{25931037-DD5A-3C48-B6BA-05C10693A290}"/>
              </a:ext>
            </a:extLst>
          </p:cNvPr>
          <p:cNvSpPr txBox="1"/>
          <p:nvPr/>
        </p:nvSpPr>
        <p:spPr>
          <a:xfrm>
            <a:off x="2936495" y="5278176"/>
            <a:ext cx="36609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void 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successfulAuthentication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chain,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… 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SecurityContextHolder.getContext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().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setAuthentication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  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this.rememberMeServices.loginSuccess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(…);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… 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this.successHandler.onAuthenticationSuccess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</a:t>
            </a:r>
          </a:p>
        </p:txBody>
      </p:sp>
      <p:cxnSp>
        <p:nvCxnSpPr>
          <p:cNvPr id="145" name="직선 화살표 연결선 7">
            <a:extLst>
              <a:ext uri="{FF2B5EF4-FFF2-40B4-BE49-F238E27FC236}">
                <a16:creationId xmlns:a16="http://schemas.microsoft.com/office/drawing/2014/main" id="{1CA0D941-33AE-9E41-8695-19962FCBE727}"/>
              </a:ext>
            </a:extLst>
          </p:cNvPr>
          <p:cNvCxnSpPr>
            <a:cxnSpLocks/>
          </p:cNvCxnSpPr>
          <p:nvPr/>
        </p:nvCxnSpPr>
        <p:spPr>
          <a:xfrm flipV="1">
            <a:off x="664560" y="5433699"/>
            <a:ext cx="2578981" cy="226386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0332E22D-9A48-4640-92C9-A8BE399F8F80}"/>
              </a:ext>
            </a:extLst>
          </p:cNvPr>
          <p:cNvSpPr/>
          <p:nvPr/>
        </p:nvSpPr>
        <p:spPr>
          <a:xfrm>
            <a:off x="435815" y="6112883"/>
            <a:ext cx="1754424" cy="3683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SuccessHandler</a:t>
            </a:r>
            <a:endParaRPr kumimoji="1" lang="en-US" altLang="ko-KR" sz="9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650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BEC1EC8-26D5-974C-B13B-248DEE7C8B21}"/>
              </a:ext>
            </a:extLst>
          </p:cNvPr>
          <p:cNvSpPr/>
          <p:nvPr/>
        </p:nvSpPr>
        <p:spPr>
          <a:xfrm>
            <a:off x="962634" y="1060741"/>
            <a:ext cx="1754424" cy="3683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UsernamePassword</a:t>
            </a:r>
            <a:endParaRPr kumimoji="1" lang="en-US" altLang="ko-KR" sz="900" b="1" dirty="0">
              <a:solidFill>
                <a:schemeClr val="accent1"/>
              </a:solidFill>
            </a:endParaRPr>
          </a:p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AuthenticationFilter</a:t>
            </a:r>
            <a:endParaRPr kumimoji="1" lang="en-US" altLang="ko-KR" sz="900" b="1" dirty="0">
              <a:solidFill>
                <a:schemeClr val="accent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128B376-2096-F845-84A2-C38E88C9429F}"/>
              </a:ext>
            </a:extLst>
          </p:cNvPr>
          <p:cNvSpPr/>
          <p:nvPr/>
        </p:nvSpPr>
        <p:spPr>
          <a:xfrm>
            <a:off x="329696" y="472972"/>
            <a:ext cx="1754425" cy="3761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AbstractAuthentication</a:t>
            </a:r>
            <a:endParaRPr kumimoji="1" lang="en-US" altLang="ko-KR" sz="900" b="1" dirty="0">
              <a:solidFill>
                <a:schemeClr val="accent1"/>
              </a:solidFill>
            </a:endParaRPr>
          </a:p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ProcessingFilter</a:t>
            </a:r>
            <a:endParaRPr kumimoji="1" lang="en-US" altLang="ko-KR" sz="900" b="1" dirty="0">
              <a:solidFill>
                <a:schemeClr val="accent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9290A0-B987-7442-A71F-D471EF9C4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8312" y="5368771"/>
            <a:ext cx="979239" cy="9792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F7964CD-29B3-7D43-A8E0-ABA04CF26C95}"/>
              </a:ext>
            </a:extLst>
          </p:cNvPr>
          <p:cNvSpPr txBox="1"/>
          <p:nvPr/>
        </p:nvSpPr>
        <p:spPr>
          <a:xfrm>
            <a:off x="3664079" y="550586"/>
            <a:ext cx="4683613" cy="6147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doFilter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 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){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//…  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if(!</a:t>
            </a:r>
            <a:r>
              <a:rPr kumimoji="1" lang="en-US" altLang="ko-KR" sz="1050" b="1" dirty="0" err="1">
                <a:solidFill>
                  <a:srgbClr val="FF0000"/>
                </a:solidFill>
              </a:rPr>
              <a:t>requiresAuthentication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)){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chain.doFilter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return;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}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…</a:t>
            </a:r>
          </a:p>
          <a:p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kumimoji="1" lang="en-US" altLang="ko-KR" sz="800" b="1" dirty="0">
                <a:solidFill>
                  <a:srgbClr val="FF0000"/>
                </a:solidFill>
              </a:rPr>
              <a:t>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try{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</a:t>
            </a:r>
            <a:r>
              <a:rPr kumimoji="1" lang="en-US" altLang="ko-KR" sz="800" b="1" dirty="0" err="1">
                <a:solidFill>
                  <a:srgbClr val="FF0000"/>
                </a:solidFill>
              </a:rPr>
              <a:t>attemptAuthentication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if(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== null) return;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this.sessionStrategy.onAuthentication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}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…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</a:t>
            </a:r>
          </a:p>
          <a:p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protected 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requiresAuthentication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) 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return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this.xxxxx.matches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return </a:t>
            </a:r>
            <a:r>
              <a:rPr kumimoji="1" lang="en-US" altLang="ko-KR" sz="1000" b="1" dirty="0" err="1">
                <a:solidFill>
                  <a:srgbClr val="FF0000"/>
                </a:solidFill>
              </a:rPr>
              <a:t>AntPathRequestMatcher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.matches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</a:t>
            </a:r>
          </a:p>
          <a:p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public Authentication </a:t>
            </a:r>
            <a:r>
              <a:rPr kumimoji="1" lang="en-US" altLang="ko-KR" sz="10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attemptAuthentication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if(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this.postOnly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&amp;&amp; !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req.getMethod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().equals(“POST”)){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throw new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AuthenticationServiceException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(“….”);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}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else{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String username =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this.obtainUsername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String password =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this.obtainPassword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// …..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kumimoji="1" lang="en-US" altLang="ko-KR" sz="9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UsernamePasswordAuthenticationToken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new …(</a:t>
            </a:r>
            <a:r>
              <a:rPr kumimoji="1" lang="en-US" altLang="ko-KR" sz="8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username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passoword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this.setDetails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return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</a:t>
            </a:r>
            <a:r>
              <a:rPr kumimoji="1" lang="en-US" altLang="ko-KR" sz="10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getAuthenticationManager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().</a:t>
            </a:r>
            <a:r>
              <a:rPr kumimoji="1" lang="en-US" altLang="ko-KR" sz="10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authenticate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authReq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}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..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successfulAuthentication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chain,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…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</a:t>
            </a:r>
          </a:p>
          <a:p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void 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successfulAuthentication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chain,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){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… 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SecurityContextHolder.getContext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().</a:t>
            </a:r>
            <a:r>
              <a:rPr kumimoji="1" lang="en-US" altLang="ko-KR" sz="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setAuthentication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  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this.rememberMeServices.loginSuccess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(…);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// … 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this.successHandler.onAuthenticationSuccess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authResult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}</a:t>
            </a:r>
          </a:p>
          <a:p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A458A7ED-7872-4545-9940-5B8A053AE0E8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4850434" y="1050710"/>
            <a:ext cx="144342" cy="1692945"/>
          </a:xfrm>
          <a:prstGeom prst="straightConnector1">
            <a:avLst/>
          </a:prstGeom>
          <a:ln w="38100">
            <a:solidFill>
              <a:schemeClr val="accent5">
                <a:alpha val="70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76A481D-C567-2B42-817F-E12411CFE7F0}"/>
              </a:ext>
            </a:extLst>
          </p:cNvPr>
          <p:cNvSpPr txBox="1"/>
          <p:nvPr/>
        </p:nvSpPr>
        <p:spPr>
          <a:xfrm>
            <a:off x="8546221" y="1667108"/>
            <a:ext cx="2988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AntPathRequestMatcher.matches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  <a:p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Form </a:t>
            </a:r>
            <a:r>
              <a:rPr kumimoji="1" lang="ko-KR" altLang="en-US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로그인으로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요청한 페이지가 앞에서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ConfigurerAdapter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로 등록한 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login URL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 같은지 검사한다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False 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일 경우 </a:t>
            </a:r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chain.doFilter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72D191AB-D226-3D4D-81AB-325A2276AE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688577"/>
              </p:ext>
            </p:extLst>
          </p:nvPr>
        </p:nvGraphicFramePr>
        <p:xfrm>
          <a:off x="1149482" y="2759582"/>
          <a:ext cx="1320079" cy="76381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320079">
                  <a:extLst>
                    <a:ext uri="{9D8B030D-6E8A-4147-A177-3AD203B41FA5}">
                      <a16:colId xmlns:a16="http://schemas.microsoft.com/office/drawing/2014/main" val="897523171"/>
                    </a:ext>
                  </a:extLst>
                </a:gridCol>
              </a:tblGrid>
              <a:tr h="2761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Authentication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412866"/>
                  </a:ext>
                </a:extLst>
              </a:tr>
              <a:tr h="2367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username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35348"/>
                  </a:ext>
                </a:extLst>
              </a:tr>
              <a:tr h="2367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password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433633"/>
                  </a:ext>
                </a:extLst>
              </a:tr>
            </a:tbl>
          </a:graphicData>
        </a:graphic>
      </p:graphicFrame>
      <p:cxnSp>
        <p:nvCxnSpPr>
          <p:cNvPr id="17" name="직선 화살표 연결선 7">
            <a:extLst>
              <a:ext uri="{FF2B5EF4-FFF2-40B4-BE49-F238E27FC236}">
                <a16:creationId xmlns:a16="http://schemas.microsoft.com/office/drawing/2014/main" id="{E12C7746-B97D-824A-8746-18439C05623D}"/>
              </a:ext>
            </a:extLst>
          </p:cNvPr>
          <p:cNvCxnSpPr>
            <a:cxnSpLocks/>
            <a:stCxn id="20" idx="4"/>
          </p:cNvCxnSpPr>
          <p:nvPr/>
        </p:nvCxnSpPr>
        <p:spPr>
          <a:xfrm>
            <a:off x="5318994" y="2069113"/>
            <a:ext cx="537479" cy="1407970"/>
          </a:xfrm>
          <a:prstGeom prst="straightConnector1">
            <a:avLst/>
          </a:prstGeom>
          <a:ln w="38100">
            <a:solidFill>
              <a:schemeClr val="accent5">
                <a:alpha val="70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8" name="직선 화살표 연결선 7">
            <a:extLst>
              <a:ext uri="{FF2B5EF4-FFF2-40B4-BE49-F238E27FC236}">
                <a16:creationId xmlns:a16="http://schemas.microsoft.com/office/drawing/2014/main" id="{6CA2B002-7812-A04B-BD25-16F8B53E7702}"/>
              </a:ext>
            </a:extLst>
          </p:cNvPr>
          <p:cNvCxnSpPr>
            <a:cxnSpLocks/>
          </p:cNvCxnSpPr>
          <p:nvPr/>
        </p:nvCxnSpPr>
        <p:spPr>
          <a:xfrm>
            <a:off x="558442" y="856183"/>
            <a:ext cx="13805" cy="5162203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직선 화살표 연결선 7">
            <a:extLst>
              <a:ext uri="{FF2B5EF4-FFF2-40B4-BE49-F238E27FC236}">
                <a16:creationId xmlns:a16="http://schemas.microsoft.com/office/drawing/2014/main" id="{DAE12591-D40E-5840-97F0-60C5EB4C135C}"/>
              </a:ext>
            </a:extLst>
          </p:cNvPr>
          <p:cNvCxnSpPr>
            <a:cxnSpLocks/>
          </p:cNvCxnSpPr>
          <p:nvPr/>
        </p:nvCxnSpPr>
        <p:spPr>
          <a:xfrm>
            <a:off x="1035724" y="1436901"/>
            <a:ext cx="0" cy="2792325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EEEA74C-718E-0748-BB3F-6D75003E5BBD}"/>
              </a:ext>
            </a:extLst>
          </p:cNvPr>
          <p:cNvSpPr/>
          <p:nvPr/>
        </p:nvSpPr>
        <p:spPr>
          <a:xfrm>
            <a:off x="4651905" y="1752411"/>
            <a:ext cx="1334177" cy="316702"/>
          </a:xfrm>
          <a:prstGeom prst="ellipse">
            <a:avLst/>
          </a:prstGeom>
          <a:noFill/>
          <a:ln w="57150">
            <a:solidFill>
              <a:schemeClr val="accent5">
                <a:alpha val="65000"/>
              </a:scheme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556F65A1-4072-8745-A0C8-7AC1D60F8C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946038"/>
              </p:ext>
            </p:extLst>
          </p:nvPr>
        </p:nvGraphicFramePr>
        <p:xfrm>
          <a:off x="9066867" y="3990576"/>
          <a:ext cx="1943025" cy="51997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943025">
                  <a:extLst>
                    <a:ext uri="{9D8B030D-6E8A-4147-A177-3AD203B41FA5}">
                      <a16:colId xmlns:a16="http://schemas.microsoft.com/office/drawing/2014/main" val="897523171"/>
                    </a:ext>
                  </a:extLst>
                </a:gridCol>
              </a:tblGrid>
              <a:tr h="2761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ProviderManager</a:t>
                      </a:r>
                      <a:endParaRPr lang="en-US" altLang="ko-K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412866"/>
                  </a:ext>
                </a:extLst>
              </a:tr>
              <a:tr h="2367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authenticate()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35348"/>
                  </a:ext>
                </a:extLst>
              </a:tr>
            </a:tbl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5DEFF4AD-010C-7B49-86E7-BF960AE58DB1}"/>
              </a:ext>
            </a:extLst>
          </p:cNvPr>
          <p:cNvSpPr/>
          <p:nvPr/>
        </p:nvSpPr>
        <p:spPr>
          <a:xfrm>
            <a:off x="933278" y="4229226"/>
            <a:ext cx="1754424" cy="3683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AuthenticationManager</a:t>
            </a:r>
            <a:endParaRPr kumimoji="1" lang="en-US" altLang="ko-KR" sz="900" b="1" dirty="0">
              <a:solidFill>
                <a:schemeClr val="accent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EBE5782-D2D6-924A-9EE5-E78E01018063}"/>
              </a:ext>
            </a:extLst>
          </p:cNvPr>
          <p:cNvSpPr txBox="1"/>
          <p:nvPr/>
        </p:nvSpPr>
        <p:spPr>
          <a:xfrm>
            <a:off x="9011939" y="4543598"/>
            <a:ext cx="23551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ProviderManager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는 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AuthenticationProvider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타입의 인스턴스들을 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가지고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잡고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r>
              <a:rPr kumimoji="1"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있다</a:t>
            </a:r>
            <a:r>
              <a:rPr kumimoji="1"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DD98B913-8364-2C46-9051-D005BB2C9C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222427"/>
              </p:ext>
            </p:extLst>
          </p:nvPr>
        </p:nvGraphicFramePr>
        <p:xfrm>
          <a:off x="1123380" y="4721039"/>
          <a:ext cx="1320079" cy="76381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320079">
                  <a:extLst>
                    <a:ext uri="{9D8B030D-6E8A-4147-A177-3AD203B41FA5}">
                      <a16:colId xmlns:a16="http://schemas.microsoft.com/office/drawing/2014/main" val="897523171"/>
                    </a:ext>
                  </a:extLst>
                </a:gridCol>
              </a:tblGrid>
              <a:tr h="2761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Authentication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412866"/>
                  </a:ext>
                </a:extLst>
              </a:tr>
              <a:tr h="2367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User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335348"/>
                  </a:ext>
                </a:extLst>
              </a:tr>
              <a:tr h="2367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Authorities</a:t>
                      </a:r>
                      <a:endParaRPr lang="ko-KR" altLang="en-US" sz="1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433633"/>
                  </a:ext>
                </a:extLst>
              </a:tr>
            </a:tbl>
          </a:graphicData>
        </a:graphic>
      </p:graphicFrame>
      <p:sp>
        <p:nvSpPr>
          <p:cNvPr id="35" name="직사각형 34">
            <a:extLst>
              <a:ext uri="{FF2B5EF4-FFF2-40B4-BE49-F238E27FC236}">
                <a16:creationId xmlns:a16="http://schemas.microsoft.com/office/drawing/2014/main" id="{50A2196A-F7CB-EC4B-B2A3-9573ACD41CE7}"/>
              </a:ext>
            </a:extLst>
          </p:cNvPr>
          <p:cNvSpPr/>
          <p:nvPr/>
        </p:nvSpPr>
        <p:spPr>
          <a:xfrm>
            <a:off x="329697" y="6025437"/>
            <a:ext cx="1754424" cy="3683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SuccessHandler</a:t>
            </a:r>
            <a:endParaRPr kumimoji="1" lang="en-US" altLang="ko-KR" sz="900" b="1" dirty="0">
              <a:solidFill>
                <a:schemeClr val="accent1"/>
              </a:solidFill>
            </a:endParaRPr>
          </a:p>
        </p:txBody>
      </p: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5300D456-07B4-814F-8BF0-46C6E97FE235}"/>
              </a:ext>
            </a:extLst>
          </p:cNvPr>
          <p:cNvSpPr/>
          <p:nvPr/>
        </p:nvSpPr>
        <p:spPr>
          <a:xfrm>
            <a:off x="3844395" y="849132"/>
            <a:ext cx="2012078" cy="201578"/>
          </a:xfrm>
          <a:prstGeom prst="roundRect">
            <a:avLst/>
          </a:prstGeom>
          <a:noFill/>
          <a:ln w="50800">
            <a:solidFill>
              <a:schemeClr val="accent5">
                <a:alpha val="65000"/>
              </a:scheme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90740426-7ADD-5D49-86E0-6FC9AC7700FA}"/>
              </a:ext>
            </a:extLst>
          </p:cNvPr>
          <p:cNvSpPr/>
          <p:nvPr/>
        </p:nvSpPr>
        <p:spPr>
          <a:xfrm>
            <a:off x="8633826" y="3503043"/>
            <a:ext cx="2809108" cy="42060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b="1" dirty="0" err="1"/>
              <a:t>AuthenticationManager</a:t>
            </a:r>
            <a:endParaRPr kumimoji="1" lang="ko-KR" altLang="en-US" sz="1600" b="1" dirty="0"/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4BED358B-FA75-C144-BB8C-5C9ECBC234B0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145158" y="2036440"/>
            <a:ext cx="2401063" cy="1001728"/>
          </a:xfrm>
          <a:prstGeom prst="straightConnector1">
            <a:avLst/>
          </a:prstGeom>
          <a:ln w="38100">
            <a:solidFill>
              <a:schemeClr val="accent5">
                <a:alpha val="70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36437620-9675-0442-9499-F996AB49610F}"/>
              </a:ext>
            </a:extLst>
          </p:cNvPr>
          <p:cNvSpPr/>
          <p:nvPr/>
        </p:nvSpPr>
        <p:spPr>
          <a:xfrm>
            <a:off x="932310" y="1973366"/>
            <a:ext cx="1754424" cy="3683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 err="1">
                <a:solidFill>
                  <a:schemeClr val="accent1"/>
                </a:solidFill>
              </a:rPr>
              <a:t>AntPathRequestMatcher</a:t>
            </a:r>
            <a:r>
              <a:rPr kumimoji="1" lang="en-US" altLang="ko-KR" sz="900" b="1" dirty="0">
                <a:solidFill>
                  <a:schemeClr val="accent1"/>
                </a:solidFill>
              </a:rPr>
              <a:t>.</a:t>
            </a:r>
          </a:p>
          <a:p>
            <a:pPr algn="ctr"/>
            <a:r>
              <a:rPr kumimoji="1" lang="en-US" altLang="ko-KR" sz="900" b="1" dirty="0">
                <a:solidFill>
                  <a:schemeClr val="accent1"/>
                </a:solidFill>
              </a:rPr>
              <a:t>matches(login)</a:t>
            </a: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27647284-BA0E-AC46-BC78-148C2A18F355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6466630" y="5858391"/>
            <a:ext cx="3101682" cy="0"/>
          </a:xfrm>
          <a:prstGeom prst="straightConnector1">
            <a:avLst/>
          </a:prstGeom>
          <a:ln w="38100">
            <a:solidFill>
              <a:schemeClr val="accent5">
                <a:alpha val="70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5" name="모서리가 둥근 직사각형 64">
            <a:extLst>
              <a:ext uri="{FF2B5EF4-FFF2-40B4-BE49-F238E27FC236}">
                <a16:creationId xmlns:a16="http://schemas.microsoft.com/office/drawing/2014/main" id="{BE2314CA-0079-1D4F-9D0D-39485A9C5AE6}"/>
              </a:ext>
            </a:extLst>
          </p:cNvPr>
          <p:cNvSpPr/>
          <p:nvPr/>
        </p:nvSpPr>
        <p:spPr>
          <a:xfrm>
            <a:off x="3844395" y="4334471"/>
            <a:ext cx="2300763" cy="216275"/>
          </a:xfrm>
          <a:prstGeom prst="roundRect">
            <a:avLst/>
          </a:prstGeom>
          <a:noFill/>
          <a:ln w="50800">
            <a:solidFill>
              <a:schemeClr val="accent5">
                <a:alpha val="65000"/>
              </a:scheme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6" name="모서리가 둥근 직사각형 65">
            <a:extLst>
              <a:ext uri="{FF2B5EF4-FFF2-40B4-BE49-F238E27FC236}">
                <a16:creationId xmlns:a16="http://schemas.microsoft.com/office/drawing/2014/main" id="{7802E402-568C-E34B-A5E8-9C3D045FC3C1}"/>
              </a:ext>
            </a:extLst>
          </p:cNvPr>
          <p:cNvSpPr/>
          <p:nvPr/>
        </p:nvSpPr>
        <p:spPr>
          <a:xfrm>
            <a:off x="4395016" y="4597531"/>
            <a:ext cx="3224981" cy="247016"/>
          </a:xfrm>
          <a:prstGeom prst="roundRect">
            <a:avLst/>
          </a:prstGeom>
          <a:noFill/>
          <a:ln w="50800">
            <a:solidFill>
              <a:schemeClr val="accent5">
                <a:alpha val="65000"/>
              </a:schemeClr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DBADF76-5316-6C4A-99A0-17A68A531657}"/>
              </a:ext>
            </a:extLst>
          </p:cNvPr>
          <p:cNvSpPr txBox="1"/>
          <p:nvPr/>
        </p:nvSpPr>
        <p:spPr>
          <a:xfrm>
            <a:off x="3631586" y="192028"/>
            <a:ext cx="4122224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AbstractAuthenticationProcessingFilter</a:t>
            </a:r>
            <a:endParaRPr kumimoji="1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B8FBD85-616B-0540-B868-923687BE0458}"/>
              </a:ext>
            </a:extLst>
          </p:cNvPr>
          <p:cNvSpPr txBox="1"/>
          <p:nvPr/>
        </p:nvSpPr>
        <p:spPr>
          <a:xfrm>
            <a:off x="1200503" y="1710866"/>
            <a:ext cx="2848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1)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5071E79-9FA5-DD48-B196-0DC592191D55}"/>
              </a:ext>
            </a:extLst>
          </p:cNvPr>
          <p:cNvSpPr txBox="1"/>
          <p:nvPr/>
        </p:nvSpPr>
        <p:spPr>
          <a:xfrm>
            <a:off x="4820938" y="1297891"/>
            <a:ext cx="2848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1)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81" name="직선 화살표 연결선 7">
            <a:extLst>
              <a:ext uri="{FF2B5EF4-FFF2-40B4-BE49-F238E27FC236}">
                <a16:creationId xmlns:a16="http://schemas.microsoft.com/office/drawing/2014/main" id="{B0B106D6-1645-6C4D-8A79-F7C0039187E9}"/>
              </a:ext>
            </a:extLst>
          </p:cNvPr>
          <p:cNvCxnSpPr>
            <a:cxnSpLocks/>
          </p:cNvCxnSpPr>
          <p:nvPr/>
        </p:nvCxnSpPr>
        <p:spPr>
          <a:xfrm>
            <a:off x="1188124" y="1436901"/>
            <a:ext cx="0" cy="549440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29FAAEFB-3836-4446-8D6D-79A13C4315C6}"/>
              </a:ext>
            </a:extLst>
          </p:cNvPr>
          <p:cNvSpPr txBox="1"/>
          <p:nvPr/>
        </p:nvSpPr>
        <p:spPr>
          <a:xfrm>
            <a:off x="998085" y="2461069"/>
            <a:ext cx="23765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2) 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attemptAuthentication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req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resp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924BE29-66AD-3044-8E89-B8E3ECF9065F}"/>
              </a:ext>
            </a:extLst>
          </p:cNvPr>
          <p:cNvSpPr txBox="1"/>
          <p:nvPr/>
        </p:nvSpPr>
        <p:spPr>
          <a:xfrm>
            <a:off x="5519019" y="2466243"/>
            <a:ext cx="2848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2)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F4DBEC2-0E67-C844-9A20-48699744DC32}"/>
              </a:ext>
            </a:extLst>
          </p:cNvPr>
          <p:cNvSpPr txBox="1"/>
          <p:nvPr/>
        </p:nvSpPr>
        <p:spPr>
          <a:xfrm>
            <a:off x="998085" y="3842078"/>
            <a:ext cx="2522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3) 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this.getAuthenticationManager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</a:p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.authenticate(</a:t>
            </a:r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authReq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EE068BA-2279-6040-80C8-F4B62546D92E}"/>
              </a:ext>
            </a:extLst>
          </p:cNvPr>
          <p:cNvSpPr txBox="1"/>
          <p:nvPr/>
        </p:nvSpPr>
        <p:spPr>
          <a:xfrm>
            <a:off x="4181068" y="4774430"/>
            <a:ext cx="2848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3)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574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C6B160-43A9-494C-83AC-B20B29B95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4800" dirty="0"/>
              <a:t>Logout/Logout Filter</a:t>
            </a:r>
            <a:endParaRPr kumimoji="1" lang="ko-KR" altLang="en-US" sz="480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53F6AA-FE67-EE4C-AD68-ADCF4081D5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64433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2935DE3C-5025-3746-8500-9C956EA5C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928" y="2905802"/>
            <a:ext cx="2165888" cy="21658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84E9CFE-06E8-C54C-B89F-50F996F0D90D}"/>
              </a:ext>
            </a:extLst>
          </p:cNvPr>
          <p:cNvSpPr txBox="1"/>
          <p:nvPr/>
        </p:nvSpPr>
        <p:spPr>
          <a:xfrm>
            <a:off x="3511503" y="1209955"/>
            <a:ext cx="33843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request - /logout  (POST)</a:t>
            </a:r>
            <a:endParaRPr kumimoji="1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3EB0B4-0CD0-D748-8830-1675A715BC42}"/>
              </a:ext>
            </a:extLst>
          </p:cNvPr>
          <p:cNvSpPr txBox="1"/>
          <p:nvPr/>
        </p:nvSpPr>
        <p:spPr>
          <a:xfrm>
            <a:off x="1201176" y="741647"/>
            <a:ext cx="1712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/>
              <a:t>Client</a:t>
            </a:r>
          </a:p>
          <a:p>
            <a:r>
              <a:rPr kumimoji="1" lang="en-US" altLang="ko-KR" sz="2400" b="1" dirty="0"/>
              <a:t>(Browser)</a:t>
            </a:r>
            <a:endParaRPr kumimoji="1" lang="ko-KR" altLang="en-US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D239CC-C74B-034E-B13B-2E9E8B0E49EF}"/>
              </a:ext>
            </a:extLst>
          </p:cNvPr>
          <p:cNvSpPr txBox="1"/>
          <p:nvPr/>
        </p:nvSpPr>
        <p:spPr>
          <a:xfrm>
            <a:off x="7910175" y="741647"/>
            <a:ext cx="1181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/>
              <a:t>Server</a:t>
            </a:r>
            <a:endParaRPr kumimoji="1" lang="ko-KR" altLang="en-US" sz="2400" b="1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70FF4CC-6E58-2241-8989-03E3BA6D9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7113" y="1277699"/>
            <a:ext cx="2441595" cy="1354322"/>
          </a:xfrm>
          <a:prstGeom prst="rect">
            <a:avLst/>
          </a:prstGeom>
        </p:spPr>
      </p:pic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A5A4D58A-CEE2-5941-8794-03DBDA12A1FA}"/>
              </a:ext>
            </a:extLst>
          </p:cNvPr>
          <p:cNvCxnSpPr>
            <a:cxnSpLocks/>
          </p:cNvCxnSpPr>
          <p:nvPr/>
        </p:nvCxnSpPr>
        <p:spPr>
          <a:xfrm>
            <a:off x="2925561" y="1626781"/>
            <a:ext cx="410424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4071521-1A87-2849-81CD-87BFD6867C79}"/>
              </a:ext>
            </a:extLst>
          </p:cNvPr>
          <p:cNvSpPr txBox="1"/>
          <p:nvPr/>
        </p:nvSpPr>
        <p:spPr>
          <a:xfrm>
            <a:off x="7363495" y="2794870"/>
            <a:ext cx="24385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SESSION ID </a:t>
            </a:r>
            <a:r>
              <a:rPr kumimoji="1"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삭제</a:t>
            </a:r>
            <a:r>
              <a:rPr kumimoji="1"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폐기</a:t>
            </a:r>
            <a:r>
              <a:rPr kumimoji="1"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6FC33F-4AFF-1D4D-8E4D-D405204FBA63}"/>
              </a:ext>
            </a:extLst>
          </p:cNvPr>
          <p:cNvSpPr txBox="1"/>
          <p:nvPr/>
        </p:nvSpPr>
        <p:spPr>
          <a:xfrm>
            <a:off x="3498465" y="1785583"/>
            <a:ext cx="34010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세션 </a:t>
            </a:r>
            <a:r>
              <a:rPr kumimoji="1"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invalidate,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인증토큰</a:t>
            </a:r>
            <a:r>
              <a:rPr kumimoji="1"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삭제</a:t>
            </a:r>
            <a:r>
              <a:rPr kumimoji="1"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(ex. </a:t>
            </a:r>
            <a:r>
              <a:rPr kumimoji="1"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SecurityContext</a:t>
            </a:r>
            <a:r>
              <a: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쿠키정보</a:t>
            </a:r>
            <a:r>
              <a:rPr kumimoji="1"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삭제</a:t>
            </a:r>
            <a:endParaRPr kumimoji="1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로그인 페이지로 </a:t>
            </a:r>
            <a:r>
              <a:rPr kumimoji="1"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redirect </a:t>
            </a:r>
            <a:r>
              <a:rPr kumimoji="1"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처리</a:t>
            </a:r>
            <a:endParaRPr kumimoji="1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84AC518F-C0EF-4349-8290-D20356DA00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7394" y="1509093"/>
            <a:ext cx="866101" cy="866101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C6FBBD76-7D5B-7241-9297-C869BE5E08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5021" y="2030891"/>
            <a:ext cx="865786" cy="86219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D270BFC3-00C0-DC40-9A46-FA031D6722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6308" y="1966002"/>
            <a:ext cx="9398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75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574CE4C0-40BE-9447-BD38-67FECB3C8AD9}"/>
              </a:ext>
            </a:extLst>
          </p:cNvPr>
          <p:cNvSpPr txBox="1"/>
          <p:nvPr/>
        </p:nvSpPr>
        <p:spPr>
          <a:xfrm>
            <a:off x="6760562" y="2129882"/>
            <a:ext cx="31314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요청한 페이지의 경로가 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”/logout” 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이라는 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경로와 일치하지 않으면 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chain.doFilter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ko-KR" altLang="en-US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를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실행해 그 다음 필터로 이동한다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C420D5-4FD4-5048-BB39-F4075F7A5A3A}"/>
              </a:ext>
            </a:extLst>
          </p:cNvPr>
          <p:cNvSpPr txBox="1"/>
          <p:nvPr/>
        </p:nvSpPr>
        <p:spPr>
          <a:xfrm>
            <a:off x="5077397" y="2840296"/>
            <a:ext cx="573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Yes</a:t>
            </a:r>
            <a:endParaRPr kumimoji="1" lang="ko-KR" alt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056602-0875-9048-9F13-F1F2A2A3C035}"/>
              </a:ext>
            </a:extLst>
          </p:cNvPr>
          <p:cNvSpPr txBox="1"/>
          <p:nvPr/>
        </p:nvSpPr>
        <p:spPr>
          <a:xfrm>
            <a:off x="6775168" y="3076989"/>
            <a:ext cx="313143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LogoutFilter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는 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경로가 알맞은 경로인 것을 확인한 후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SecurityContext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로부터 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Authentication 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객체를 </a:t>
            </a:r>
            <a:r>
              <a:rPr kumimoji="1" lang="ko-KR" altLang="en-US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꺼내온다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FB40917D-6E73-B246-86D7-3413EF77853C}"/>
              </a:ext>
            </a:extLst>
          </p:cNvPr>
          <p:cNvCxnSpPr>
            <a:cxnSpLocks/>
          </p:cNvCxnSpPr>
          <p:nvPr/>
        </p:nvCxnSpPr>
        <p:spPr>
          <a:xfrm>
            <a:off x="1726348" y="1563923"/>
            <a:ext cx="1361625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7C84B69-6613-B340-9230-D3EEA1D7DD92}"/>
              </a:ext>
            </a:extLst>
          </p:cNvPr>
          <p:cNvSpPr txBox="1"/>
          <p:nvPr/>
        </p:nvSpPr>
        <p:spPr>
          <a:xfrm>
            <a:off x="1831279" y="1148823"/>
            <a:ext cx="1165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request</a:t>
            </a:r>
            <a:endParaRPr kumimoji="1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50F812C-3E7C-CC43-819F-6A0282DF5EC6}"/>
              </a:ext>
            </a:extLst>
          </p:cNvPr>
          <p:cNvSpPr/>
          <p:nvPr/>
        </p:nvSpPr>
        <p:spPr>
          <a:xfrm>
            <a:off x="3101637" y="1312463"/>
            <a:ext cx="3658925" cy="5029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 err="1">
                <a:solidFill>
                  <a:schemeClr val="bg1"/>
                </a:solidFill>
              </a:rPr>
              <a:t>LogoutFilter</a:t>
            </a:r>
            <a:endParaRPr kumimoji="1"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9AF5D7A-3E7B-5A4F-92C8-32ADC5246651}"/>
              </a:ext>
            </a:extLst>
          </p:cNvPr>
          <p:cNvSpPr/>
          <p:nvPr/>
        </p:nvSpPr>
        <p:spPr>
          <a:xfrm>
            <a:off x="3101637" y="2315185"/>
            <a:ext cx="3658925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 err="1">
                <a:solidFill>
                  <a:schemeClr val="accent1"/>
                </a:solidFill>
              </a:rPr>
              <a:t>AntPathRequestMatcher</a:t>
            </a:r>
            <a:endParaRPr kumimoji="1" lang="en-US" altLang="ko-KR" b="1" dirty="0">
              <a:solidFill>
                <a:schemeClr val="accent1"/>
              </a:solidFill>
            </a:endParaRPr>
          </a:p>
          <a:p>
            <a:pPr algn="ctr"/>
            <a:r>
              <a:rPr kumimoji="1" lang="en-US" altLang="ko-KR" sz="1200" b="1" dirty="0">
                <a:solidFill>
                  <a:schemeClr val="accent1"/>
                </a:solidFill>
              </a:rPr>
              <a:t>(URL</a:t>
            </a:r>
            <a:r>
              <a:rPr kumimoji="1" lang="ko-KR" altLang="en-US" sz="1200" b="1" dirty="0">
                <a:solidFill>
                  <a:schemeClr val="accent1"/>
                </a:solidFill>
              </a:rPr>
              <a:t> </a:t>
            </a:r>
            <a:r>
              <a:rPr kumimoji="1" lang="en-US" altLang="ko-KR" sz="1200" b="1" dirty="0">
                <a:solidFill>
                  <a:schemeClr val="accent1"/>
                </a:solidFill>
              </a:rPr>
              <a:t>“/logout” </a:t>
            </a:r>
            <a:r>
              <a:rPr kumimoji="1" lang="ko-KR" altLang="en-US" sz="1200" b="1" dirty="0">
                <a:solidFill>
                  <a:schemeClr val="accent1"/>
                </a:solidFill>
              </a:rPr>
              <a:t>경로 매치 체크</a:t>
            </a:r>
            <a:r>
              <a:rPr kumimoji="1" lang="en-US" altLang="ko-KR" sz="1200" b="1" dirty="0">
                <a:solidFill>
                  <a:schemeClr val="accent1"/>
                </a:solidFill>
              </a:rPr>
              <a:t>)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3D36853-E975-AC46-BA30-B05E9F0BA02C}"/>
              </a:ext>
            </a:extLst>
          </p:cNvPr>
          <p:cNvSpPr/>
          <p:nvPr/>
        </p:nvSpPr>
        <p:spPr>
          <a:xfrm>
            <a:off x="9892000" y="2315185"/>
            <a:ext cx="1977529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 err="1">
                <a:solidFill>
                  <a:schemeClr val="accent1"/>
                </a:solidFill>
              </a:rPr>
              <a:t>chain.doFilter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132047E-1E7A-BB49-A0FF-067B025ECD16}"/>
              </a:ext>
            </a:extLst>
          </p:cNvPr>
          <p:cNvSpPr/>
          <p:nvPr/>
        </p:nvSpPr>
        <p:spPr>
          <a:xfrm>
            <a:off x="9906606" y="3247073"/>
            <a:ext cx="1977529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 err="1">
                <a:solidFill>
                  <a:schemeClr val="accent1"/>
                </a:solidFill>
              </a:rPr>
              <a:t>SecurityContext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461CEC-E62A-BC49-958C-64662AAEA125}"/>
              </a:ext>
            </a:extLst>
          </p:cNvPr>
          <p:cNvSpPr/>
          <p:nvPr/>
        </p:nvSpPr>
        <p:spPr>
          <a:xfrm>
            <a:off x="5050637" y="3247073"/>
            <a:ext cx="1619985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600" b="1" dirty="0">
                <a:solidFill>
                  <a:schemeClr val="accent1"/>
                </a:solidFill>
              </a:rPr>
              <a:t>Authentication</a:t>
            </a:r>
            <a:endParaRPr kumimoji="1" lang="ko-KR" altLang="en-US" sz="1600" b="1" dirty="0">
              <a:solidFill>
                <a:schemeClr val="accent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B314317-6B68-C44A-8E84-B4857BDA46C7}"/>
              </a:ext>
            </a:extLst>
          </p:cNvPr>
          <p:cNvSpPr/>
          <p:nvPr/>
        </p:nvSpPr>
        <p:spPr>
          <a:xfrm>
            <a:off x="3101637" y="4178961"/>
            <a:ext cx="3658925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 err="1">
                <a:solidFill>
                  <a:schemeClr val="accent1"/>
                </a:solidFill>
              </a:rPr>
              <a:t>SecurityContextLogoutHandler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E84AD0-2727-A943-96F9-27AADCBD2BB2}"/>
              </a:ext>
            </a:extLst>
          </p:cNvPr>
          <p:cNvSpPr/>
          <p:nvPr/>
        </p:nvSpPr>
        <p:spPr>
          <a:xfrm>
            <a:off x="1428366" y="5475715"/>
            <a:ext cx="1986869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chemeClr val="accent1"/>
                </a:solidFill>
              </a:rPr>
              <a:t>세션 </a:t>
            </a:r>
            <a:r>
              <a:rPr kumimoji="1" lang="en-US" altLang="ko-KR" b="1" dirty="0">
                <a:solidFill>
                  <a:schemeClr val="accent1"/>
                </a:solidFill>
              </a:rPr>
              <a:t>invalidate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BFF48D-1AF7-6B4D-AA7D-052AF8BE50BD}"/>
              </a:ext>
            </a:extLst>
          </p:cNvPr>
          <p:cNvSpPr txBox="1"/>
          <p:nvPr/>
        </p:nvSpPr>
        <p:spPr>
          <a:xfrm>
            <a:off x="9307978" y="81192"/>
            <a:ext cx="16194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Redirect</a:t>
            </a:r>
          </a:p>
          <a:p>
            <a:r>
              <a:rPr kumimoji="1"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”/login”</a:t>
            </a:r>
            <a:endParaRPr kumimoji="1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37D3FB8-4537-BC40-AFE2-F96D22F37989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6760562" y="2566645"/>
            <a:ext cx="3131438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BA3D551-E4F2-C344-9002-A0BBC687E7C4}"/>
              </a:ext>
            </a:extLst>
          </p:cNvPr>
          <p:cNvSpPr txBox="1"/>
          <p:nvPr/>
        </p:nvSpPr>
        <p:spPr>
          <a:xfrm>
            <a:off x="8380088" y="2269179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No</a:t>
            </a:r>
            <a:endParaRPr kumimoji="1" lang="ko-KR" altLang="en-US" b="1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0DECD064-B38B-114E-A19D-882CFB532E67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>
            <a:off x="4931100" y="2818105"/>
            <a:ext cx="0" cy="13608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F796C4D-5BB1-4E4C-BD53-648C3918E093}"/>
              </a:ext>
            </a:extLst>
          </p:cNvPr>
          <p:cNvCxnSpPr>
            <a:cxnSpLocks/>
            <a:stCxn id="14" idx="3"/>
            <a:endCxn id="12" idx="1"/>
          </p:cNvCxnSpPr>
          <p:nvPr/>
        </p:nvCxnSpPr>
        <p:spPr>
          <a:xfrm>
            <a:off x="6670622" y="3498533"/>
            <a:ext cx="3235984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4D4A171-3269-DE45-BDB8-F05C008E4331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4931100" y="1815383"/>
            <a:ext cx="0" cy="49980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3B93BD4F-0FDE-B545-8D38-A05ED64A8A04}"/>
              </a:ext>
            </a:extLst>
          </p:cNvPr>
          <p:cNvSpPr/>
          <p:nvPr/>
        </p:nvSpPr>
        <p:spPr>
          <a:xfrm>
            <a:off x="3937664" y="5476645"/>
            <a:ext cx="1986869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chemeClr val="accent1"/>
                </a:solidFill>
              </a:rPr>
              <a:t>쿠키 삭제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E875A61-7659-F742-ACFF-C87919E4A38C}"/>
              </a:ext>
            </a:extLst>
          </p:cNvPr>
          <p:cNvSpPr/>
          <p:nvPr/>
        </p:nvSpPr>
        <p:spPr>
          <a:xfrm>
            <a:off x="6396854" y="5475715"/>
            <a:ext cx="4306123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 err="1">
                <a:solidFill>
                  <a:schemeClr val="accent1"/>
                </a:solidFill>
              </a:rPr>
              <a:t>SecurityContextHolder.clearContext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9DE6C5D-13B9-0A4D-B3BE-F1700FBAA7A4}"/>
              </a:ext>
            </a:extLst>
          </p:cNvPr>
          <p:cNvSpPr txBox="1"/>
          <p:nvPr/>
        </p:nvSpPr>
        <p:spPr>
          <a:xfrm>
            <a:off x="5077397" y="3740084"/>
            <a:ext cx="1683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 err="1"/>
              <a:t>인증객체</a:t>
            </a:r>
            <a:r>
              <a:rPr kumimoji="1" lang="ko-KR" altLang="en-US" b="1" dirty="0"/>
              <a:t> 전달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475841C-5DF2-4F43-8406-52FAF1B8916A}"/>
              </a:ext>
            </a:extLst>
          </p:cNvPr>
          <p:cNvSpPr txBox="1"/>
          <p:nvPr/>
        </p:nvSpPr>
        <p:spPr>
          <a:xfrm>
            <a:off x="403513" y="3680343"/>
            <a:ext cx="26560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참고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LogoutFilter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 가지고 있는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LogoutHandler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는 종류가 여러가지이다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여기서는 그중 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SecurityContextLogoutHandler</a:t>
            </a:r>
            <a:r>
              <a:rPr kumimoji="1" lang="ko-KR" altLang="en-US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를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다룬다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D531D71C-94A1-1B4B-AF38-E8EAF6B4CC89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 flipH="1">
            <a:off x="2421801" y="4681881"/>
            <a:ext cx="2509299" cy="79383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D6A6AE52-182F-5A43-8A1F-8925937E96A7}"/>
              </a:ext>
            </a:extLst>
          </p:cNvPr>
          <p:cNvCxnSpPr>
            <a:cxnSpLocks/>
            <a:stCxn id="15" idx="2"/>
            <a:endCxn id="39" idx="0"/>
          </p:cNvCxnSpPr>
          <p:nvPr/>
        </p:nvCxnSpPr>
        <p:spPr>
          <a:xfrm flipH="1">
            <a:off x="4931099" y="4681881"/>
            <a:ext cx="1" cy="79476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415C8B6F-2420-A642-A528-49C56427E3F0}"/>
              </a:ext>
            </a:extLst>
          </p:cNvPr>
          <p:cNvCxnSpPr>
            <a:cxnSpLocks/>
            <a:stCxn id="15" idx="2"/>
            <a:endCxn id="40" idx="0"/>
          </p:cNvCxnSpPr>
          <p:nvPr/>
        </p:nvCxnSpPr>
        <p:spPr>
          <a:xfrm>
            <a:off x="4931100" y="4681881"/>
            <a:ext cx="3618816" cy="79383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DAFBBE9D-1FA1-D643-B163-71A4A5C73B9E}"/>
              </a:ext>
            </a:extLst>
          </p:cNvPr>
          <p:cNvSpPr/>
          <p:nvPr/>
        </p:nvSpPr>
        <p:spPr>
          <a:xfrm>
            <a:off x="8288232" y="1312463"/>
            <a:ext cx="3658925" cy="5029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b="1" dirty="0" err="1">
                <a:solidFill>
                  <a:schemeClr val="bg1"/>
                </a:solidFill>
              </a:rPr>
              <a:t>SimpleUrlLogoutSuccessHandler</a:t>
            </a:r>
            <a:endParaRPr kumimoji="1" lang="ko-KR" altLang="en-US" sz="1600" b="1" dirty="0">
              <a:solidFill>
                <a:schemeClr val="bg1"/>
              </a:solidFill>
            </a:endParaRP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80A53A1C-3845-C948-93AE-DB4B58ADA14A}"/>
              </a:ext>
            </a:extLst>
          </p:cNvPr>
          <p:cNvCxnSpPr>
            <a:cxnSpLocks/>
            <a:stCxn id="9" idx="3"/>
            <a:endCxn id="66" idx="1"/>
          </p:cNvCxnSpPr>
          <p:nvPr/>
        </p:nvCxnSpPr>
        <p:spPr>
          <a:xfrm>
            <a:off x="6760562" y="1563923"/>
            <a:ext cx="152767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16196E88-E8E2-104E-AA5B-C917834E69DB}"/>
              </a:ext>
            </a:extLst>
          </p:cNvPr>
          <p:cNvSpPr txBox="1"/>
          <p:nvPr/>
        </p:nvSpPr>
        <p:spPr>
          <a:xfrm>
            <a:off x="6740508" y="903158"/>
            <a:ext cx="31314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로그아웃이 정상적으로 이루어지면 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마지막으로 로그아웃 </a:t>
            </a:r>
            <a:r>
              <a:rPr kumimoji="1" lang="ko-KR" altLang="en-US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핸들러를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거쳐서 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redirect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된다</a:t>
            </a:r>
            <a:endParaRPr kumimoji="1"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2960C250-F5E7-3448-B6A3-354B04F75D59}"/>
              </a:ext>
            </a:extLst>
          </p:cNvPr>
          <p:cNvCxnSpPr>
            <a:cxnSpLocks/>
            <a:stCxn id="66" idx="0"/>
            <a:endCxn id="20" idx="2"/>
          </p:cNvCxnSpPr>
          <p:nvPr/>
        </p:nvCxnSpPr>
        <p:spPr>
          <a:xfrm flipH="1" flipV="1">
            <a:off x="10117694" y="789078"/>
            <a:ext cx="1" cy="52338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37" name="그림 36">
            <a:extLst>
              <a:ext uri="{FF2B5EF4-FFF2-40B4-BE49-F238E27FC236}">
                <a16:creationId xmlns:a16="http://schemas.microsoft.com/office/drawing/2014/main" id="{74990A13-E7E9-6141-A45A-FCD5692B8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425" y="985181"/>
            <a:ext cx="866101" cy="866101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2C3733D4-2627-4C4A-9D87-C3B71C0C2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052" y="1506979"/>
            <a:ext cx="865786" cy="862194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A3C8E58B-0C75-1840-AB85-E590C73E1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339" y="1442090"/>
            <a:ext cx="9398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109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C6B160-43A9-494C-83AC-B20B29B95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sz="4800" dirty="0" err="1"/>
              <a:t>RememberMe</a:t>
            </a:r>
            <a:r>
              <a:rPr kumimoji="1" lang="en-US" altLang="ko-KR" sz="4800" dirty="0"/>
              <a:t>/</a:t>
            </a:r>
            <a:br>
              <a:rPr kumimoji="1" lang="en-US" altLang="ko-KR" sz="4800" dirty="0"/>
            </a:br>
            <a:r>
              <a:rPr kumimoji="1" lang="en-US" altLang="ko-KR" sz="4800" dirty="0" err="1"/>
              <a:t>RememberMeAuthenticationFilter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53F6AA-FE67-EE4C-AD68-ADCF4081D5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3208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D0C420D5-4FD4-5048-BB39-F4075F7A5A3A}"/>
              </a:ext>
            </a:extLst>
          </p:cNvPr>
          <p:cNvSpPr txBox="1"/>
          <p:nvPr/>
        </p:nvSpPr>
        <p:spPr>
          <a:xfrm>
            <a:off x="5664908" y="2507490"/>
            <a:ext cx="2129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Token Cookie </a:t>
            </a:r>
            <a:r>
              <a:rPr kumimoji="1" lang="ko-KR" altLang="en-US" sz="1200" b="1" dirty="0"/>
              <a:t>가 없으면</a:t>
            </a:r>
            <a:endParaRPr kumimoji="1" lang="en-US" altLang="ko-KR" sz="1200" b="1" dirty="0"/>
          </a:p>
          <a:p>
            <a:endParaRPr kumimoji="1" lang="en-US" altLang="ko-KR" sz="1200" b="1" dirty="0"/>
          </a:p>
          <a:p>
            <a:r>
              <a:rPr kumimoji="1" lang="ko-KR" altLang="en-US" sz="1200" b="1" dirty="0"/>
              <a:t>다음 </a:t>
            </a:r>
            <a:r>
              <a:rPr kumimoji="1" lang="en-US" altLang="ko-KR" sz="1200" b="1" dirty="0"/>
              <a:t>Filter</a:t>
            </a:r>
            <a:r>
              <a:rPr kumimoji="1" lang="ko-KR" altLang="en-US" sz="1200" b="1" dirty="0"/>
              <a:t>로 이동한다</a:t>
            </a:r>
            <a:r>
              <a:rPr kumimoji="1" lang="en-US" altLang="ko-KR" sz="1200" b="1" dirty="0"/>
              <a:t>.</a:t>
            </a:r>
            <a:endParaRPr kumimoji="1" lang="ko-KR" altLang="en-US" sz="12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C2B2DD-3B22-8E4E-B5A3-4B40AEB03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73" y="711823"/>
            <a:ext cx="866101" cy="86610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04AF85C-D1F7-3249-B4B3-3B443A729B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500" y="1233621"/>
            <a:ext cx="865786" cy="862194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FB40917D-6E73-B246-86D7-3413EF77853C}"/>
              </a:ext>
            </a:extLst>
          </p:cNvPr>
          <p:cNvCxnSpPr>
            <a:cxnSpLocks/>
          </p:cNvCxnSpPr>
          <p:nvPr/>
        </p:nvCxnSpPr>
        <p:spPr>
          <a:xfrm>
            <a:off x="1664355" y="1233621"/>
            <a:ext cx="1361625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7C84B69-6613-B340-9230-D3EEA1D7DD92}"/>
              </a:ext>
            </a:extLst>
          </p:cNvPr>
          <p:cNvSpPr txBox="1"/>
          <p:nvPr/>
        </p:nvSpPr>
        <p:spPr>
          <a:xfrm>
            <a:off x="1769286" y="818521"/>
            <a:ext cx="1165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request</a:t>
            </a:r>
            <a:endParaRPr kumimoji="1"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50F812C-3E7C-CC43-819F-6A0282DF5EC6}"/>
              </a:ext>
            </a:extLst>
          </p:cNvPr>
          <p:cNvSpPr/>
          <p:nvPr/>
        </p:nvSpPr>
        <p:spPr>
          <a:xfrm>
            <a:off x="3039644" y="982161"/>
            <a:ext cx="3658925" cy="5029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 err="1">
                <a:solidFill>
                  <a:schemeClr val="bg1"/>
                </a:solidFill>
              </a:rPr>
              <a:t>RememberMeAuthenticationFilter</a:t>
            </a:r>
            <a:endParaRPr kumimoji="1"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9AF5D7A-3E7B-5A4F-92C8-32ADC5246651}"/>
              </a:ext>
            </a:extLst>
          </p:cNvPr>
          <p:cNvSpPr/>
          <p:nvPr/>
        </p:nvSpPr>
        <p:spPr>
          <a:xfrm>
            <a:off x="3039644" y="1736892"/>
            <a:ext cx="3658925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 err="1">
                <a:solidFill>
                  <a:schemeClr val="accent1"/>
                </a:solidFill>
              </a:rPr>
              <a:t>RememberMeServices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3D36853-E975-AC46-BA30-B05E9F0BA02C}"/>
              </a:ext>
            </a:extLst>
          </p:cNvPr>
          <p:cNvSpPr/>
          <p:nvPr/>
        </p:nvSpPr>
        <p:spPr>
          <a:xfrm>
            <a:off x="8226239" y="2594446"/>
            <a:ext cx="1977529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 err="1">
                <a:solidFill>
                  <a:schemeClr val="accent1"/>
                </a:solidFill>
              </a:rPr>
              <a:t>chain.doFilter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132047E-1E7A-BB49-A0FF-067B025ECD16}"/>
              </a:ext>
            </a:extLst>
          </p:cNvPr>
          <p:cNvSpPr/>
          <p:nvPr/>
        </p:nvSpPr>
        <p:spPr>
          <a:xfrm>
            <a:off x="8234012" y="3847729"/>
            <a:ext cx="1977529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accent1"/>
                </a:solidFill>
              </a:rPr>
              <a:t>Authentication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461CEC-E62A-BC49-958C-64662AAEA125}"/>
              </a:ext>
            </a:extLst>
          </p:cNvPr>
          <p:cNvSpPr/>
          <p:nvPr/>
        </p:nvSpPr>
        <p:spPr>
          <a:xfrm>
            <a:off x="3166232" y="2884591"/>
            <a:ext cx="1619985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600" b="1" dirty="0">
                <a:solidFill>
                  <a:schemeClr val="accent1"/>
                </a:solidFill>
              </a:rPr>
              <a:t>Token</a:t>
            </a:r>
            <a:r>
              <a:rPr kumimoji="1" lang="ko-KR" altLang="en-US" sz="1600" b="1" dirty="0">
                <a:solidFill>
                  <a:schemeClr val="accent1"/>
                </a:solidFill>
              </a:rPr>
              <a:t> </a:t>
            </a:r>
            <a:r>
              <a:rPr kumimoji="1" lang="en-US" altLang="ko-KR" sz="1600" b="1" dirty="0">
                <a:solidFill>
                  <a:schemeClr val="accent1"/>
                </a:solidFill>
              </a:rPr>
              <a:t>Cookie</a:t>
            </a:r>
            <a:endParaRPr kumimoji="1" lang="ko-KR" altLang="en-US" sz="1600" b="1" dirty="0">
              <a:solidFill>
                <a:schemeClr val="accent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B314317-6B68-C44A-8E84-B4857BDA46C7}"/>
              </a:ext>
            </a:extLst>
          </p:cNvPr>
          <p:cNvSpPr/>
          <p:nvPr/>
        </p:nvSpPr>
        <p:spPr>
          <a:xfrm>
            <a:off x="3039644" y="3848659"/>
            <a:ext cx="3658925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>
                <a:solidFill>
                  <a:schemeClr val="accent1"/>
                </a:solidFill>
              </a:rPr>
              <a:t>Token Decoding</a:t>
            </a:r>
          </a:p>
          <a:p>
            <a:pPr algn="ctr"/>
            <a:r>
              <a:rPr kumimoji="1" lang="en-US" altLang="ko-KR" sz="1400" b="1" dirty="0">
                <a:solidFill>
                  <a:schemeClr val="accent1"/>
                </a:solidFill>
              </a:rPr>
              <a:t>(</a:t>
            </a:r>
            <a:r>
              <a:rPr kumimoji="1" lang="ko-KR" altLang="en-US" sz="1400" b="1" dirty="0">
                <a:solidFill>
                  <a:schemeClr val="accent1"/>
                </a:solidFill>
              </a:rPr>
              <a:t>정상적인 </a:t>
            </a:r>
            <a:r>
              <a:rPr kumimoji="1" lang="en-US" altLang="ko-KR" sz="1400" b="1" dirty="0">
                <a:solidFill>
                  <a:schemeClr val="accent1"/>
                </a:solidFill>
              </a:rPr>
              <a:t>Token</a:t>
            </a:r>
            <a:r>
              <a:rPr kumimoji="1" lang="ko-KR" altLang="en-US" sz="1400" b="1" dirty="0">
                <a:solidFill>
                  <a:schemeClr val="accent1"/>
                </a:solidFill>
              </a:rPr>
              <a:t>인지 판별</a:t>
            </a:r>
            <a:r>
              <a:rPr kumimoji="1" lang="en-US" altLang="ko-KR" sz="1400" b="1" dirty="0">
                <a:solidFill>
                  <a:schemeClr val="accent1"/>
                </a:solidFill>
              </a:rPr>
              <a:t>)</a:t>
            </a:r>
            <a:endParaRPr kumimoji="1" lang="ko-KR" altLang="en-US" sz="1400" b="1" dirty="0">
              <a:solidFill>
                <a:schemeClr val="accent1"/>
              </a:solidFill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0DECD064-B38B-114E-A19D-882CFB532E67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>
            <a:off x="4869107" y="2239812"/>
            <a:ext cx="0" cy="160884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4D4A171-3269-DE45-BDB8-F05C008E4331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4869107" y="1485081"/>
            <a:ext cx="0" cy="25181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3B93BD4F-0FDE-B545-8D38-A05ED64A8A04}"/>
              </a:ext>
            </a:extLst>
          </p:cNvPr>
          <p:cNvSpPr/>
          <p:nvPr/>
        </p:nvSpPr>
        <p:spPr>
          <a:xfrm>
            <a:off x="3875671" y="5146343"/>
            <a:ext cx="1986869" cy="5029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accent1"/>
                </a:solidFill>
              </a:rPr>
              <a:t>Exception</a:t>
            </a:r>
            <a:endParaRPr kumimoji="1"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475841C-5DF2-4F43-8406-52FAF1B8916A}"/>
              </a:ext>
            </a:extLst>
          </p:cNvPr>
          <p:cNvSpPr txBox="1"/>
          <p:nvPr/>
        </p:nvSpPr>
        <p:spPr>
          <a:xfrm>
            <a:off x="4926898" y="3429282"/>
            <a:ext cx="2157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Token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이 서로 일치하는지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</a:p>
          <a:p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 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계정이 존재하는지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등을 판별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DAFBBE9D-1FA1-D643-B163-71A4A5C73B9E}"/>
              </a:ext>
            </a:extLst>
          </p:cNvPr>
          <p:cNvSpPr/>
          <p:nvPr/>
        </p:nvSpPr>
        <p:spPr>
          <a:xfrm>
            <a:off x="8230865" y="1442752"/>
            <a:ext cx="3658925" cy="5029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 err="1">
                <a:solidFill>
                  <a:schemeClr val="bg1"/>
                </a:solidFill>
              </a:rPr>
              <a:t>TokenBasedRememberMeServices</a:t>
            </a:r>
            <a:endParaRPr kumimoji="1"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7E658BC-17CE-3B42-A5F9-B0072C781606}"/>
              </a:ext>
            </a:extLst>
          </p:cNvPr>
          <p:cNvSpPr/>
          <p:nvPr/>
        </p:nvSpPr>
        <p:spPr>
          <a:xfrm>
            <a:off x="8230865" y="1999211"/>
            <a:ext cx="3658925" cy="5029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err="1">
                <a:solidFill>
                  <a:schemeClr val="bg1"/>
                </a:solidFill>
              </a:rPr>
              <a:t>PersistentTokenBasedRememberMeServices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B7E3405E-F093-BB4E-BFFA-443892643821}"/>
              </a:ext>
            </a:extLst>
          </p:cNvPr>
          <p:cNvCxnSpPr>
            <a:cxnSpLocks/>
            <a:stCxn id="66" idx="1"/>
            <a:endCxn id="10" idx="3"/>
          </p:cNvCxnSpPr>
          <p:nvPr/>
        </p:nvCxnSpPr>
        <p:spPr>
          <a:xfrm flipH="1">
            <a:off x="6698569" y="1694212"/>
            <a:ext cx="1532296" cy="29414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92476F9B-5018-4245-8B15-D219D22B2CF5}"/>
              </a:ext>
            </a:extLst>
          </p:cNvPr>
          <p:cNvCxnSpPr>
            <a:cxnSpLocks/>
            <a:stCxn id="34" idx="1"/>
            <a:endCxn id="10" idx="3"/>
          </p:cNvCxnSpPr>
          <p:nvPr/>
        </p:nvCxnSpPr>
        <p:spPr>
          <a:xfrm flipH="1" flipV="1">
            <a:off x="6698569" y="1988352"/>
            <a:ext cx="1532296" cy="26231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F21E2BDA-2C37-6340-8272-CEB34CEFDAE8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869106" y="2835727"/>
            <a:ext cx="3357133" cy="1017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B87469BD-3AD3-364F-AEF0-4D70BEA266BD}"/>
              </a:ext>
            </a:extLst>
          </p:cNvPr>
          <p:cNvSpPr txBox="1"/>
          <p:nvPr/>
        </p:nvSpPr>
        <p:spPr>
          <a:xfrm>
            <a:off x="7139634" y="3644726"/>
            <a:ext cx="573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Yes</a:t>
            </a:r>
            <a:endParaRPr kumimoji="1" lang="ko-KR" altLang="en-US" b="1" dirty="0"/>
          </a:p>
        </p:txBody>
      </p: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143ADA05-FF1B-4C45-8C7B-CD26E13DF5DA}"/>
              </a:ext>
            </a:extLst>
          </p:cNvPr>
          <p:cNvCxnSpPr>
            <a:cxnSpLocks/>
            <a:stCxn id="15" idx="3"/>
            <a:endCxn id="12" idx="1"/>
          </p:cNvCxnSpPr>
          <p:nvPr/>
        </p:nvCxnSpPr>
        <p:spPr>
          <a:xfrm flipV="1">
            <a:off x="6698569" y="4099189"/>
            <a:ext cx="1535443" cy="93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33FEA97-17C1-4241-8B98-90F633DA6D03}"/>
              </a:ext>
            </a:extLst>
          </p:cNvPr>
          <p:cNvSpPr txBox="1"/>
          <p:nvPr/>
        </p:nvSpPr>
        <p:spPr>
          <a:xfrm>
            <a:off x="8226239" y="3427039"/>
            <a:ext cx="2545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새로운 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Authentication </a:t>
            </a:r>
            <a:r>
              <a:rPr kumimoji="1" lang="ko-KR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객체를 생성한다</a:t>
            </a:r>
            <a:r>
              <a:rPr kumimoji="1" lang="en-US" altLang="ko-KR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r>
              <a:rPr kumimoji="1" lang="en-US" altLang="ko-KR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RememberMeAuthenticationToken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FE7C4F67-FBF7-BF42-BF6D-D5DAC095B69D}"/>
              </a:ext>
            </a:extLst>
          </p:cNvPr>
          <p:cNvCxnSpPr>
            <a:cxnSpLocks/>
            <a:stCxn id="12" idx="2"/>
            <a:endCxn id="77" idx="0"/>
          </p:cNvCxnSpPr>
          <p:nvPr/>
        </p:nvCxnSpPr>
        <p:spPr>
          <a:xfrm>
            <a:off x="9222777" y="4350649"/>
            <a:ext cx="15497" cy="91451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D41F0908-ACE3-3A42-83D1-50C3F5F43230}"/>
              </a:ext>
            </a:extLst>
          </p:cNvPr>
          <p:cNvSpPr/>
          <p:nvPr/>
        </p:nvSpPr>
        <p:spPr>
          <a:xfrm>
            <a:off x="8019977" y="5265161"/>
            <a:ext cx="2436594" cy="5029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 err="1">
                <a:solidFill>
                  <a:schemeClr val="bg1"/>
                </a:solidFill>
              </a:rPr>
              <a:t>AuthenticationManager</a:t>
            </a:r>
            <a:endParaRPr kumimoji="1"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61E9663-5153-5647-BE37-06E91239E395}"/>
              </a:ext>
            </a:extLst>
          </p:cNvPr>
          <p:cNvSpPr txBox="1"/>
          <p:nvPr/>
        </p:nvSpPr>
        <p:spPr>
          <a:xfrm>
            <a:off x="9215003" y="4900122"/>
            <a:ext cx="7349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인증처리</a:t>
            </a:r>
            <a:endParaRPr kumimoji="1" lang="en-US" altLang="ko-KR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95B573BE-5B94-D34E-8F1A-F914CD265D22}"/>
              </a:ext>
            </a:extLst>
          </p:cNvPr>
          <p:cNvCxnSpPr>
            <a:cxnSpLocks/>
            <a:stCxn id="15" idx="2"/>
            <a:endCxn id="39" idx="0"/>
          </p:cNvCxnSpPr>
          <p:nvPr/>
        </p:nvCxnSpPr>
        <p:spPr>
          <a:xfrm flipH="1">
            <a:off x="4869106" y="4351579"/>
            <a:ext cx="1" cy="79476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A22D92FC-9D2E-9440-8ACA-C38331889F59}"/>
              </a:ext>
            </a:extLst>
          </p:cNvPr>
          <p:cNvSpPr txBox="1"/>
          <p:nvPr/>
        </p:nvSpPr>
        <p:spPr>
          <a:xfrm>
            <a:off x="4876881" y="4568547"/>
            <a:ext cx="573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No</a:t>
            </a:r>
            <a:endParaRPr kumimoji="1" lang="ko-KR" altLang="en-US" b="1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C1C6791-09A8-574B-B3A5-EB2D23905CF1}"/>
              </a:ext>
            </a:extLst>
          </p:cNvPr>
          <p:cNvSpPr txBox="1"/>
          <p:nvPr/>
        </p:nvSpPr>
        <p:spPr>
          <a:xfrm>
            <a:off x="4920691" y="2456780"/>
            <a:ext cx="573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No</a:t>
            </a:r>
            <a:endParaRPr kumimoji="1" lang="ko-KR" altLang="en-US" b="1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80FAB2B0-172C-C249-8FD7-9C76A5E19B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787" y="1168732"/>
            <a:ext cx="9398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126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1147</TotalTime>
  <Words>1538</Words>
  <Application>Microsoft Macintosh PowerPoint</Application>
  <PresentationFormat>와이드스크린</PresentationFormat>
  <Paragraphs>359</Paragraphs>
  <Slides>23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맑은 고딕</vt:lpstr>
      <vt:lpstr>Nanum Gothic</vt:lpstr>
      <vt:lpstr>Arial</vt:lpstr>
      <vt:lpstr>Office 테마</vt:lpstr>
      <vt:lpstr>Spring Security</vt:lpstr>
      <vt:lpstr>PowerPoint 프레젠테이션</vt:lpstr>
      <vt:lpstr>PowerPoint 프레젠테이션</vt:lpstr>
      <vt:lpstr>PowerPoint 프레젠테이션</vt:lpstr>
      <vt:lpstr>Logout/Logout Filter</vt:lpstr>
      <vt:lpstr>PowerPoint 프레젠테이션</vt:lpstr>
      <vt:lpstr>PowerPoint 프레젠테이션</vt:lpstr>
      <vt:lpstr>RememberMe/ RememberMeAuthenticationFilter</vt:lpstr>
      <vt:lpstr>PowerPoint 프레젠테이션</vt:lpstr>
      <vt:lpstr>AnonymousAuthenticationFilter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동시 세션 제어, 세션 고정 보호, 세션 정책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Security</dc:title>
  <dc:creator>kyle.sgjung@dktechin.com</dc:creator>
  <cp:lastModifiedBy>kyle.sgjung@dktechin.com</cp:lastModifiedBy>
  <cp:revision>57</cp:revision>
  <dcterms:created xsi:type="dcterms:W3CDTF">2020-06-30T23:13:02Z</dcterms:created>
  <dcterms:modified xsi:type="dcterms:W3CDTF">2020-07-26T10:49:19Z</dcterms:modified>
</cp:coreProperties>
</file>

<file path=docProps/thumbnail.jpeg>
</file>